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 Day Without Sun Text Bold" panose="020B0604020202020204" charset="0"/>
      <p:regular r:id="rId15"/>
    </p:embeddedFont>
    <p:embeddedFont>
      <p:font typeface="Ballpoint" panose="020B0604020202020204" charset="0"/>
      <p:regular r:id="rId16"/>
    </p:embeddedFont>
    <p:embeddedFont>
      <p:font typeface="Dekko" panose="020B0604020202020204" charset="0"/>
      <p:regular r:id="rId17"/>
    </p:embeddedFont>
    <p:embeddedFont>
      <p:font typeface="Itim" panose="020B0604020202020204" charset="-3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3.sv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41.png"/><Relationship Id="rId7"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43.svg"/><Relationship Id="rId4" Type="http://schemas.openxmlformats.org/officeDocument/2006/relationships/image" Target="../media/image3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3.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2746852" y="479042"/>
            <a:ext cx="12794297" cy="9470154"/>
          </a:xfrm>
          <a:custGeom>
            <a:avLst/>
            <a:gdLst/>
            <a:ahLst/>
            <a:cxnLst/>
            <a:rect l="l" t="t" r="r" b="b"/>
            <a:pathLst>
              <a:path w="12794297" h="9470154">
                <a:moveTo>
                  <a:pt x="0" y="0"/>
                </a:moveTo>
                <a:lnTo>
                  <a:pt x="12794296" y="0"/>
                </a:lnTo>
                <a:lnTo>
                  <a:pt x="12794296" y="9470154"/>
                </a:lnTo>
                <a:lnTo>
                  <a:pt x="0" y="9470154"/>
                </a:lnTo>
                <a:lnTo>
                  <a:pt x="0" y="0"/>
                </a:lnTo>
                <a:close/>
              </a:path>
            </a:pathLst>
          </a:custGeom>
          <a:blipFill>
            <a:blip r:embed="rId3"/>
            <a:stretch>
              <a:fillRect/>
            </a:stretch>
          </a:blipFill>
        </p:spPr>
      </p:sp>
      <p:sp>
        <p:nvSpPr>
          <p:cNvPr id="4" name="TextBox 4"/>
          <p:cNvSpPr txBox="1"/>
          <p:nvPr/>
        </p:nvSpPr>
        <p:spPr>
          <a:xfrm>
            <a:off x="2754330" y="3380845"/>
            <a:ext cx="12786818" cy="2265117"/>
          </a:xfrm>
          <a:prstGeom prst="rect">
            <a:avLst/>
          </a:prstGeom>
        </p:spPr>
        <p:txBody>
          <a:bodyPr lIns="0" tIns="0" rIns="0" bIns="0" rtlCol="0" anchor="t">
            <a:spAutoFit/>
          </a:bodyPr>
          <a:lstStyle/>
          <a:p>
            <a:pPr algn="ctr">
              <a:lnSpc>
                <a:spcPts val="18212"/>
              </a:lnSpc>
            </a:pPr>
            <a:r>
              <a:rPr lang="en-US" sz="13102" b="1" spc="-170">
                <a:solidFill>
                  <a:srgbClr val="000000"/>
                </a:solidFill>
                <a:latin typeface="A Day Without Sun Text Bold"/>
                <a:ea typeface="A Day Without Sun Text Bold"/>
                <a:cs typeface="A Day Without Sun Text Bold"/>
                <a:sym typeface="A Day Without Sun Text Bold"/>
              </a:rPr>
              <a:t>CAREER GROWTH</a:t>
            </a:r>
          </a:p>
        </p:txBody>
      </p:sp>
      <p:sp>
        <p:nvSpPr>
          <p:cNvPr id="5" name="TextBox 5"/>
          <p:cNvSpPr txBox="1"/>
          <p:nvPr/>
        </p:nvSpPr>
        <p:spPr>
          <a:xfrm>
            <a:off x="5310385" y="8138626"/>
            <a:ext cx="7674709" cy="5238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Itim"/>
                <a:ea typeface="Itim"/>
                <a:cs typeface="Itim"/>
                <a:sym typeface="Itim"/>
              </a:rPr>
              <a:t>By Wanjiru Kihusa</a:t>
            </a:r>
          </a:p>
        </p:txBody>
      </p:sp>
      <p:sp>
        <p:nvSpPr>
          <p:cNvPr id="6" name="TextBox 6"/>
          <p:cNvSpPr txBox="1"/>
          <p:nvPr/>
        </p:nvSpPr>
        <p:spPr>
          <a:xfrm>
            <a:off x="5035662" y="1966176"/>
            <a:ext cx="8216677" cy="2016770"/>
          </a:xfrm>
          <a:prstGeom prst="rect">
            <a:avLst/>
          </a:prstGeom>
        </p:spPr>
        <p:txBody>
          <a:bodyPr lIns="0" tIns="0" rIns="0" bIns="0" rtlCol="0" anchor="t">
            <a:spAutoFit/>
          </a:bodyPr>
          <a:lstStyle/>
          <a:p>
            <a:pPr algn="ctr">
              <a:lnSpc>
                <a:spcPts val="14839"/>
              </a:lnSpc>
              <a:spcBef>
                <a:spcPct val="0"/>
              </a:spcBef>
            </a:pPr>
            <a:r>
              <a:rPr lang="en-US" sz="10599" spc="116">
                <a:solidFill>
                  <a:srgbClr val="000000"/>
                </a:solidFill>
                <a:latin typeface="Ballpoint"/>
                <a:ea typeface="Ballpoint"/>
                <a:cs typeface="Ballpoint"/>
                <a:sym typeface="Ballpoint"/>
              </a:rPr>
              <a:t>Accelerating Your</a:t>
            </a:r>
          </a:p>
        </p:txBody>
      </p:sp>
      <p:sp>
        <p:nvSpPr>
          <p:cNvPr id="7" name="Freeform 7"/>
          <p:cNvSpPr/>
          <p:nvPr/>
        </p:nvSpPr>
        <p:spPr>
          <a:xfrm rot="1060722" flipH="1">
            <a:off x="304583" y="1362589"/>
            <a:ext cx="4562127" cy="4588963"/>
          </a:xfrm>
          <a:custGeom>
            <a:avLst/>
            <a:gdLst/>
            <a:ahLst/>
            <a:cxnLst/>
            <a:rect l="l" t="t" r="r" b="b"/>
            <a:pathLst>
              <a:path w="4562127" h="4588963">
                <a:moveTo>
                  <a:pt x="4562126" y="0"/>
                </a:moveTo>
                <a:lnTo>
                  <a:pt x="0" y="0"/>
                </a:lnTo>
                <a:lnTo>
                  <a:pt x="0" y="4588963"/>
                </a:lnTo>
                <a:lnTo>
                  <a:pt x="4562126" y="4588963"/>
                </a:lnTo>
                <a:lnTo>
                  <a:pt x="4562126" y="0"/>
                </a:lnTo>
                <a:close/>
              </a:path>
            </a:pathLst>
          </a:custGeom>
          <a:blipFill>
            <a:blip r:embed="rId4"/>
            <a:stretch>
              <a:fillRect/>
            </a:stretch>
          </a:blipFill>
        </p:spPr>
      </p:sp>
      <p:sp>
        <p:nvSpPr>
          <p:cNvPr id="8" name="Freeform 8"/>
          <p:cNvSpPr/>
          <p:nvPr/>
        </p:nvSpPr>
        <p:spPr>
          <a:xfrm rot="671662">
            <a:off x="1556484" y="2783598"/>
            <a:ext cx="2058324" cy="1968507"/>
          </a:xfrm>
          <a:custGeom>
            <a:avLst/>
            <a:gdLst/>
            <a:ahLst/>
            <a:cxnLst/>
            <a:rect l="l" t="t" r="r" b="b"/>
            <a:pathLst>
              <a:path w="2058324" h="1968507">
                <a:moveTo>
                  <a:pt x="0" y="0"/>
                </a:moveTo>
                <a:lnTo>
                  <a:pt x="2058324" y="0"/>
                </a:lnTo>
                <a:lnTo>
                  <a:pt x="2058324" y="1968507"/>
                </a:lnTo>
                <a:lnTo>
                  <a:pt x="0" y="19685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98986" flipH="1">
            <a:off x="13317728" y="4865504"/>
            <a:ext cx="4581499" cy="4608449"/>
          </a:xfrm>
          <a:custGeom>
            <a:avLst/>
            <a:gdLst/>
            <a:ahLst/>
            <a:cxnLst/>
            <a:rect l="l" t="t" r="r" b="b"/>
            <a:pathLst>
              <a:path w="4581499" h="4608449">
                <a:moveTo>
                  <a:pt x="4581498" y="0"/>
                </a:moveTo>
                <a:lnTo>
                  <a:pt x="0" y="0"/>
                </a:lnTo>
                <a:lnTo>
                  <a:pt x="0" y="4608449"/>
                </a:lnTo>
                <a:lnTo>
                  <a:pt x="4581498" y="4608449"/>
                </a:lnTo>
                <a:lnTo>
                  <a:pt x="4581498" y="0"/>
                </a:lnTo>
                <a:close/>
              </a:path>
            </a:pathLst>
          </a:custGeom>
          <a:blipFill>
            <a:blip r:embed="rId4"/>
            <a:stretch>
              <a:fillRect/>
            </a:stretch>
          </a:blipFill>
        </p:spPr>
      </p:sp>
      <p:sp>
        <p:nvSpPr>
          <p:cNvPr id="10" name="Freeform 10"/>
          <p:cNvSpPr/>
          <p:nvPr/>
        </p:nvSpPr>
        <p:spPr>
          <a:xfrm>
            <a:off x="14595587" y="6316469"/>
            <a:ext cx="2025780" cy="1966848"/>
          </a:xfrm>
          <a:custGeom>
            <a:avLst/>
            <a:gdLst/>
            <a:ahLst/>
            <a:cxnLst/>
            <a:rect l="l" t="t" r="r" b="b"/>
            <a:pathLst>
              <a:path w="2025780" h="1966848">
                <a:moveTo>
                  <a:pt x="0" y="0"/>
                </a:moveTo>
                <a:lnTo>
                  <a:pt x="2025780" y="0"/>
                </a:lnTo>
                <a:lnTo>
                  <a:pt x="2025780" y="1966848"/>
                </a:lnTo>
                <a:lnTo>
                  <a:pt x="0" y="19668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3459258" flipH="1">
            <a:off x="13868369" y="929106"/>
            <a:ext cx="2506725" cy="3905663"/>
          </a:xfrm>
          <a:custGeom>
            <a:avLst/>
            <a:gdLst/>
            <a:ahLst/>
            <a:cxnLst/>
            <a:rect l="l" t="t" r="r" b="b"/>
            <a:pathLst>
              <a:path w="2506725" h="3905663">
                <a:moveTo>
                  <a:pt x="2506725" y="0"/>
                </a:moveTo>
                <a:lnTo>
                  <a:pt x="0" y="0"/>
                </a:lnTo>
                <a:lnTo>
                  <a:pt x="0" y="3905663"/>
                </a:lnTo>
                <a:lnTo>
                  <a:pt x="2506725" y="3905663"/>
                </a:lnTo>
                <a:lnTo>
                  <a:pt x="250672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9751379">
            <a:off x="1047624" y="5922387"/>
            <a:ext cx="1705687" cy="3374560"/>
          </a:xfrm>
          <a:custGeom>
            <a:avLst/>
            <a:gdLst/>
            <a:ahLst/>
            <a:cxnLst/>
            <a:rect l="l" t="t" r="r" b="b"/>
            <a:pathLst>
              <a:path w="1705687" h="3374560">
                <a:moveTo>
                  <a:pt x="0" y="0"/>
                </a:moveTo>
                <a:lnTo>
                  <a:pt x="1705687" y="0"/>
                </a:lnTo>
                <a:lnTo>
                  <a:pt x="1705687" y="3374559"/>
                </a:lnTo>
                <a:lnTo>
                  <a:pt x="0" y="33745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488334">
            <a:off x="7159177" y="6800359"/>
            <a:ext cx="3788362" cy="737009"/>
          </a:xfrm>
          <a:custGeom>
            <a:avLst/>
            <a:gdLst/>
            <a:ahLst/>
            <a:cxnLst/>
            <a:rect l="l" t="t" r="r" b="b"/>
            <a:pathLst>
              <a:path w="3788362" h="737009">
                <a:moveTo>
                  <a:pt x="0" y="0"/>
                </a:moveTo>
                <a:lnTo>
                  <a:pt x="3788362" y="0"/>
                </a:lnTo>
                <a:lnTo>
                  <a:pt x="3788362" y="737009"/>
                </a:lnTo>
                <a:lnTo>
                  <a:pt x="0" y="7370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886972" y="3656431"/>
            <a:ext cx="7121343" cy="4692282"/>
          </a:xfrm>
          <a:custGeom>
            <a:avLst/>
            <a:gdLst/>
            <a:ahLst/>
            <a:cxnLst/>
            <a:rect l="l" t="t" r="r" b="b"/>
            <a:pathLst>
              <a:path w="7121343" h="4692282">
                <a:moveTo>
                  <a:pt x="0" y="0"/>
                </a:moveTo>
                <a:lnTo>
                  <a:pt x="7121343" y="0"/>
                </a:lnTo>
                <a:lnTo>
                  <a:pt x="7121343" y="4692282"/>
                </a:lnTo>
                <a:lnTo>
                  <a:pt x="0" y="4692282"/>
                </a:lnTo>
                <a:lnTo>
                  <a:pt x="0" y="0"/>
                </a:lnTo>
                <a:close/>
              </a:path>
            </a:pathLst>
          </a:custGeom>
          <a:blipFill>
            <a:blip r:embed="rId6"/>
            <a:stretch>
              <a:fillRect/>
            </a:stretch>
          </a:blipFill>
        </p:spPr>
      </p:sp>
      <p:sp>
        <p:nvSpPr>
          <p:cNvPr id="6" name="TextBox 6"/>
          <p:cNvSpPr txBox="1"/>
          <p:nvPr/>
        </p:nvSpPr>
        <p:spPr>
          <a:xfrm>
            <a:off x="2471152" y="951738"/>
            <a:ext cx="14096092" cy="1638934"/>
          </a:xfrm>
          <a:prstGeom prst="rect">
            <a:avLst/>
          </a:prstGeom>
        </p:spPr>
        <p:txBody>
          <a:bodyPr lIns="0" tIns="0" rIns="0" bIns="0" rtlCol="0" anchor="t">
            <a:spAutoFit/>
          </a:bodyPr>
          <a:lstStyle/>
          <a:p>
            <a:pPr algn="ctr">
              <a:lnSpc>
                <a:spcPts val="12040"/>
              </a:lnSpc>
              <a:spcBef>
                <a:spcPct val="0"/>
              </a:spcBef>
            </a:pPr>
            <a:r>
              <a:rPr lang="en-US" sz="8600" spc="206">
                <a:solidFill>
                  <a:srgbClr val="000000"/>
                </a:solidFill>
                <a:latin typeface="Ballpoint"/>
                <a:ea typeface="Ballpoint"/>
                <a:cs typeface="Ballpoint"/>
                <a:sym typeface="Ballpoint"/>
              </a:rPr>
              <a:t>Balancing Gratitude and Ambition</a:t>
            </a:r>
          </a:p>
        </p:txBody>
      </p:sp>
      <p:sp>
        <p:nvSpPr>
          <p:cNvPr id="7" name="TextBox 7"/>
          <p:cNvSpPr txBox="1"/>
          <p:nvPr/>
        </p:nvSpPr>
        <p:spPr>
          <a:xfrm rot="14183">
            <a:off x="2838868" y="4383502"/>
            <a:ext cx="6816681" cy="4331330"/>
          </a:xfrm>
          <a:prstGeom prst="rect">
            <a:avLst/>
          </a:prstGeom>
        </p:spPr>
        <p:txBody>
          <a:bodyPr lIns="0" tIns="0" rIns="0" bIns="0" rtlCol="0" anchor="t">
            <a:spAutoFit/>
          </a:bodyPr>
          <a:lstStyle/>
          <a:p>
            <a:pPr algn="l">
              <a:lnSpc>
                <a:spcPts val="2918"/>
              </a:lnSpc>
            </a:pPr>
            <a:r>
              <a:rPr lang="en-US" sz="2227">
                <a:solidFill>
                  <a:srgbClr val="000000"/>
                </a:solidFill>
                <a:latin typeface="Dekko"/>
                <a:ea typeface="Dekko"/>
                <a:cs typeface="Dekko"/>
                <a:sym typeface="Dekko"/>
              </a:rPr>
              <a:t> * Acknowledge Your "Why": Regularly reflect on what you appreciate about your current role, team, and company. </a:t>
            </a:r>
          </a:p>
          <a:p>
            <a:pPr algn="l">
              <a:lnSpc>
                <a:spcPts val="2918"/>
              </a:lnSpc>
            </a:pPr>
            <a:endParaRPr lang="en-US" sz="2227">
              <a:solidFill>
                <a:srgbClr val="000000"/>
              </a:solidFill>
              <a:latin typeface="Dekko"/>
              <a:ea typeface="Dekko"/>
              <a:cs typeface="Dekko"/>
              <a:sym typeface="Dekko"/>
            </a:endParaRPr>
          </a:p>
          <a:p>
            <a:pPr algn="l">
              <a:lnSpc>
                <a:spcPts val="2918"/>
              </a:lnSpc>
            </a:pPr>
            <a:r>
              <a:rPr lang="en-US" sz="2227">
                <a:solidFill>
                  <a:srgbClr val="000000"/>
                </a:solidFill>
                <a:latin typeface="Dekko"/>
                <a:ea typeface="Dekko"/>
                <a:cs typeface="Dekko"/>
                <a:sym typeface="Dekko"/>
              </a:rPr>
              <a:t> * Define "More" with Intention: Instead of just wanting "more," get specific. Do you want to learn a new skill, take on a leadership role, contribute to a different type of project, or mentor others?</a:t>
            </a:r>
          </a:p>
          <a:p>
            <a:pPr algn="l">
              <a:lnSpc>
                <a:spcPts val="2918"/>
              </a:lnSpc>
            </a:pPr>
            <a:endParaRPr lang="en-US" sz="2227">
              <a:solidFill>
                <a:srgbClr val="000000"/>
              </a:solidFill>
              <a:latin typeface="Dekko"/>
              <a:ea typeface="Dekko"/>
              <a:cs typeface="Dekko"/>
              <a:sym typeface="Dekko"/>
            </a:endParaRPr>
          </a:p>
          <a:p>
            <a:pPr algn="l">
              <a:lnSpc>
                <a:spcPts val="2918"/>
              </a:lnSpc>
            </a:pPr>
            <a:r>
              <a:rPr lang="en-US" sz="2227">
                <a:solidFill>
                  <a:srgbClr val="000000"/>
                </a:solidFill>
                <a:latin typeface="Dekko"/>
                <a:ea typeface="Dekko"/>
                <a:cs typeface="Dekko"/>
                <a:sym typeface="Dekko"/>
              </a:rPr>
              <a:t> * See Growth as an Extension, Not a Rejection: View your ambition as a natural progression from your current positive state, rather than a sign of dissatisfaction. </a:t>
            </a:r>
          </a:p>
          <a:p>
            <a:pPr algn="l">
              <a:lnSpc>
                <a:spcPts val="2918"/>
              </a:lnSpc>
            </a:pPr>
            <a:r>
              <a:rPr lang="en-US" sz="2227">
                <a:solidFill>
                  <a:srgbClr val="000000"/>
                </a:solidFill>
                <a:latin typeface="Dekko"/>
                <a:ea typeface="Dekko"/>
                <a:cs typeface="Dekko"/>
                <a:sym typeface="Dekko"/>
              </a:rPr>
              <a:t>   </a:t>
            </a:r>
          </a:p>
        </p:txBody>
      </p:sp>
      <p:sp>
        <p:nvSpPr>
          <p:cNvPr id="8" name="TextBox 8"/>
          <p:cNvSpPr txBox="1"/>
          <p:nvPr/>
        </p:nvSpPr>
        <p:spPr>
          <a:xfrm>
            <a:off x="2822884" y="3192881"/>
            <a:ext cx="7557656" cy="765175"/>
          </a:xfrm>
          <a:prstGeom prst="rect">
            <a:avLst/>
          </a:prstGeom>
        </p:spPr>
        <p:txBody>
          <a:bodyPr lIns="0" tIns="0" rIns="0" bIns="0" rtlCol="0" anchor="t">
            <a:spAutoFit/>
          </a:bodyPr>
          <a:lstStyle/>
          <a:p>
            <a:pPr algn="l">
              <a:lnSpc>
                <a:spcPts val="5599"/>
              </a:lnSpc>
            </a:pPr>
            <a:r>
              <a:rPr lang="en-US" sz="3999" spc="95">
                <a:solidFill>
                  <a:srgbClr val="000000"/>
                </a:solidFill>
                <a:latin typeface="Ballpoint"/>
                <a:ea typeface="Ballpoint"/>
                <a:cs typeface="Ballpoint"/>
                <a:sym typeface="Ballpoint"/>
              </a:rPr>
              <a:t>Embracing Grateful Ambition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886972" y="3656431"/>
            <a:ext cx="7121343" cy="4692282"/>
          </a:xfrm>
          <a:custGeom>
            <a:avLst/>
            <a:gdLst/>
            <a:ahLst/>
            <a:cxnLst/>
            <a:rect l="l" t="t" r="r" b="b"/>
            <a:pathLst>
              <a:path w="7121343" h="4692282">
                <a:moveTo>
                  <a:pt x="0" y="0"/>
                </a:moveTo>
                <a:lnTo>
                  <a:pt x="7121343" y="0"/>
                </a:lnTo>
                <a:lnTo>
                  <a:pt x="7121343" y="4692282"/>
                </a:lnTo>
                <a:lnTo>
                  <a:pt x="0" y="4692282"/>
                </a:lnTo>
                <a:lnTo>
                  <a:pt x="0" y="0"/>
                </a:lnTo>
                <a:close/>
              </a:path>
            </a:pathLst>
          </a:custGeom>
          <a:blipFill>
            <a:blip r:embed="rId6"/>
            <a:stretch>
              <a:fillRect/>
            </a:stretch>
          </a:blipFill>
        </p:spPr>
      </p:sp>
      <p:sp>
        <p:nvSpPr>
          <p:cNvPr id="6" name="TextBox 6"/>
          <p:cNvSpPr txBox="1"/>
          <p:nvPr/>
        </p:nvSpPr>
        <p:spPr>
          <a:xfrm>
            <a:off x="2471152" y="951738"/>
            <a:ext cx="14096092" cy="1638934"/>
          </a:xfrm>
          <a:prstGeom prst="rect">
            <a:avLst/>
          </a:prstGeom>
        </p:spPr>
        <p:txBody>
          <a:bodyPr lIns="0" tIns="0" rIns="0" bIns="0" rtlCol="0" anchor="t">
            <a:spAutoFit/>
          </a:bodyPr>
          <a:lstStyle/>
          <a:p>
            <a:pPr algn="ctr">
              <a:lnSpc>
                <a:spcPts val="12040"/>
              </a:lnSpc>
              <a:spcBef>
                <a:spcPct val="0"/>
              </a:spcBef>
            </a:pPr>
            <a:r>
              <a:rPr lang="en-US" sz="8600" spc="206">
                <a:solidFill>
                  <a:srgbClr val="000000"/>
                </a:solidFill>
                <a:latin typeface="Ballpoint"/>
                <a:ea typeface="Ballpoint"/>
                <a:cs typeface="Ballpoint"/>
                <a:sym typeface="Ballpoint"/>
              </a:rPr>
              <a:t>Balancing Gratitude and Ambition</a:t>
            </a:r>
          </a:p>
        </p:txBody>
      </p:sp>
      <p:sp>
        <p:nvSpPr>
          <p:cNvPr id="7" name="TextBox 7"/>
          <p:cNvSpPr txBox="1"/>
          <p:nvPr/>
        </p:nvSpPr>
        <p:spPr>
          <a:xfrm rot="14183">
            <a:off x="2838868" y="4383502"/>
            <a:ext cx="6816681" cy="4331330"/>
          </a:xfrm>
          <a:prstGeom prst="rect">
            <a:avLst/>
          </a:prstGeom>
        </p:spPr>
        <p:txBody>
          <a:bodyPr lIns="0" tIns="0" rIns="0" bIns="0" rtlCol="0" anchor="t">
            <a:spAutoFit/>
          </a:bodyPr>
          <a:lstStyle/>
          <a:p>
            <a:pPr algn="l">
              <a:lnSpc>
                <a:spcPts val="2918"/>
              </a:lnSpc>
            </a:pPr>
            <a:r>
              <a:rPr lang="en-US" sz="2227">
                <a:solidFill>
                  <a:srgbClr val="000000"/>
                </a:solidFill>
                <a:latin typeface="Dekko"/>
                <a:ea typeface="Dekko"/>
                <a:cs typeface="Dekko"/>
                <a:sym typeface="Dekko"/>
              </a:rPr>
              <a:t>* Set Micro-Goals: Break down larger ambitions into smaller, manageable steps. </a:t>
            </a:r>
          </a:p>
          <a:p>
            <a:pPr algn="l">
              <a:lnSpc>
                <a:spcPts val="2918"/>
              </a:lnSpc>
            </a:pPr>
            <a:r>
              <a:rPr lang="en-US" sz="2227">
                <a:solidFill>
                  <a:srgbClr val="000000"/>
                </a:solidFill>
                <a:latin typeface="Dekko"/>
                <a:ea typeface="Dekko"/>
                <a:cs typeface="Dekko"/>
                <a:sym typeface="Dekko"/>
              </a:rPr>
              <a:t> * Leverage Your Current Role: Look for opportunities to apply and develop new skills within your existing position. </a:t>
            </a:r>
          </a:p>
          <a:p>
            <a:pPr algn="l">
              <a:lnSpc>
                <a:spcPts val="2918"/>
              </a:lnSpc>
            </a:pPr>
            <a:r>
              <a:rPr lang="en-US" sz="2227">
                <a:solidFill>
                  <a:srgbClr val="000000"/>
                </a:solidFill>
                <a:latin typeface="Dekko"/>
                <a:ea typeface="Dekko"/>
                <a:cs typeface="Dekko"/>
                <a:sym typeface="Dekko"/>
              </a:rPr>
              <a:t> * Communicate Thoughtfully: If you're discussing your ambitions with your manager, frame them in terms of how your growth can benefit the team or company. Express your enthusiasm for your current role while outlining your desire to expand your contributions. This demonstrates loyalty and a proactive approach.</a:t>
            </a:r>
          </a:p>
          <a:p>
            <a:pPr algn="l">
              <a:lnSpc>
                <a:spcPts val="2918"/>
              </a:lnSpc>
            </a:pPr>
            <a:r>
              <a:rPr lang="en-US" sz="2227">
                <a:solidFill>
                  <a:srgbClr val="000000"/>
                </a:solidFill>
                <a:latin typeface="Dekko"/>
                <a:ea typeface="Dekko"/>
                <a:cs typeface="Dekko"/>
                <a:sym typeface="Dekko"/>
              </a:rPr>
              <a:t> * Practice Active Gratitude: Take time each day or week to list specific things you're grateful for about your job. </a:t>
            </a:r>
          </a:p>
        </p:txBody>
      </p:sp>
      <p:sp>
        <p:nvSpPr>
          <p:cNvPr id="8" name="TextBox 8"/>
          <p:cNvSpPr txBox="1"/>
          <p:nvPr/>
        </p:nvSpPr>
        <p:spPr>
          <a:xfrm>
            <a:off x="2822884" y="3192881"/>
            <a:ext cx="7557656" cy="765175"/>
          </a:xfrm>
          <a:prstGeom prst="rect">
            <a:avLst/>
          </a:prstGeom>
        </p:spPr>
        <p:txBody>
          <a:bodyPr lIns="0" tIns="0" rIns="0" bIns="0" rtlCol="0" anchor="t">
            <a:spAutoFit/>
          </a:bodyPr>
          <a:lstStyle/>
          <a:p>
            <a:pPr algn="l">
              <a:lnSpc>
                <a:spcPts val="5599"/>
              </a:lnSpc>
            </a:pPr>
            <a:r>
              <a:rPr lang="en-US" sz="3999" spc="95">
                <a:solidFill>
                  <a:srgbClr val="000000"/>
                </a:solidFill>
                <a:latin typeface="Ballpoint"/>
                <a:ea typeface="Ballpoint"/>
                <a:cs typeface="Ballpoint"/>
                <a:sym typeface="Ballpoint"/>
              </a:rPr>
              <a:t>Practical Strategies for Grateful Growth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2886861" y="784198"/>
            <a:ext cx="11778943" cy="8718604"/>
          </a:xfrm>
          <a:custGeom>
            <a:avLst/>
            <a:gdLst/>
            <a:ahLst/>
            <a:cxnLst/>
            <a:rect l="l" t="t" r="r" b="b"/>
            <a:pathLst>
              <a:path w="11778943" h="8718604">
                <a:moveTo>
                  <a:pt x="0" y="0"/>
                </a:moveTo>
                <a:lnTo>
                  <a:pt x="11778943" y="0"/>
                </a:lnTo>
                <a:lnTo>
                  <a:pt x="11778943" y="8718604"/>
                </a:lnTo>
                <a:lnTo>
                  <a:pt x="0" y="8718604"/>
                </a:lnTo>
                <a:lnTo>
                  <a:pt x="0" y="0"/>
                </a:lnTo>
                <a:close/>
              </a:path>
            </a:pathLst>
          </a:custGeom>
          <a:blipFill>
            <a:blip r:embed="rId3"/>
            <a:stretch>
              <a:fillRect/>
            </a:stretch>
          </a:blipFill>
        </p:spPr>
      </p:sp>
      <p:sp>
        <p:nvSpPr>
          <p:cNvPr id="4" name="Freeform 4"/>
          <p:cNvSpPr/>
          <p:nvPr/>
        </p:nvSpPr>
        <p:spPr>
          <a:xfrm>
            <a:off x="4347012" y="692523"/>
            <a:ext cx="1221893" cy="1219815"/>
          </a:xfrm>
          <a:custGeom>
            <a:avLst/>
            <a:gdLst/>
            <a:ahLst/>
            <a:cxnLst/>
            <a:rect l="l" t="t" r="r" b="b"/>
            <a:pathLst>
              <a:path w="1221893" h="1219815">
                <a:moveTo>
                  <a:pt x="0" y="0"/>
                </a:moveTo>
                <a:lnTo>
                  <a:pt x="1221893" y="0"/>
                </a:lnTo>
                <a:lnTo>
                  <a:pt x="1221893" y="1219815"/>
                </a:lnTo>
                <a:lnTo>
                  <a:pt x="0" y="1219815"/>
                </a:lnTo>
                <a:lnTo>
                  <a:pt x="0" y="0"/>
                </a:lnTo>
                <a:close/>
              </a:path>
            </a:pathLst>
          </a:custGeom>
          <a:blipFill>
            <a:blip r:embed="rId4"/>
            <a:stretch>
              <a:fillRect/>
            </a:stretch>
          </a:blipFill>
        </p:spPr>
      </p:sp>
      <p:sp>
        <p:nvSpPr>
          <p:cNvPr id="5" name="TextBox 5"/>
          <p:cNvSpPr txBox="1"/>
          <p:nvPr/>
        </p:nvSpPr>
        <p:spPr>
          <a:xfrm>
            <a:off x="4957959" y="4127484"/>
            <a:ext cx="8436106" cy="647525"/>
          </a:xfrm>
          <a:prstGeom prst="rect">
            <a:avLst/>
          </a:prstGeom>
        </p:spPr>
        <p:txBody>
          <a:bodyPr lIns="0" tIns="0" rIns="0" bIns="0" rtlCol="0" anchor="t">
            <a:spAutoFit/>
          </a:bodyPr>
          <a:lstStyle/>
          <a:p>
            <a:pPr algn="ctr">
              <a:lnSpc>
                <a:spcPts val="5252"/>
              </a:lnSpc>
            </a:pPr>
            <a:r>
              <a:rPr lang="en-US" sz="4009">
                <a:solidFill>
                  <a:srgbClr val="000000"/>
                </a:solidFill>
                <a:latin typeface="Dekko"/>
                <a:ea typeface="Dekko"/>
                <a:cs typeface="Dekko"/>
                <a:sym typeface="Dekko"/>
              </a:rPr>
              <a:t>Be deliberate with your career journey</a:t>
            </a:r>
          </a:p>
        </p:txBody>
      </p:sp>
      <p:sp>
        <p:nvSpPr>
          <p:cNvPr id="6" name="TextBox 6"/>
          <p:cNvSpPr txBox="1"/>
          <p:nvPr/>
        </p:nvSpPr>
        <p:spPr>
          <a:xfrm>
            <a:off x="4957959" y="1700999"/>
            <a:ext cx="8694935"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ea typeface="Ballpoint"/>
                <a:cs typeface="Ballpoint"/>
                <a:sym typeface="Ballpoint"/>
              </a:rPr>
              <a:t>Conclusion</a:t>
            </a:r>
          </a:p>
        </p:txBody>
      </p:sp>
      <p:sp>
        <p:nvSpPr>
          <p:cNvPr id="7" name="Freeform 7"/>
          <p:cNvSpPr/>
          <p:nvPr/>
        </p:nvSpPr>
        <p:spPr>
          <a:xfrm rot="-370152">
            <a:off x="13526054" y="1302091"/>
            <a:ext cx="2742910" cy="2604224"/>
          </a:xfrm>
          <a:custGeom>
            <a:avLst/>
            <a:gdLst/>
            <a:ahLst/>
            <a:cxnLst/>
            <a:rect l="l" t="t" r="r" b="b"/>
            <a:pathLst>
              <a:path w="2742910" h="2604224">
                <a:moveTo>
                  <a:pt x="0" y="0"/>
                </a:moveTo>
                <a:lnTo>
                  <a:pt x="2742911" y="0"/>
                </a:lnTo>
                <a:lnTo>
                  <a:pt x="2742911" y="2604224"/>
                </a:lnTo>
                <a:lnTo>
                  <a:pt x="0" y="2604224"/>
                </a:lnTo>
                <a:lnTo>
                  <a:pt x="0" y="0"/>
                </a:lnTo>
                <a:close/>
              </a:path>
            </a:pathLst>
          </a:custGeom>
          <a:blipFill>
            <a:blip r:embed="rId5"/>
            <a:stretch>
              <a:fillRect/>
            </a:stretch>
          </a:blipFill>
        </p:spPr>
      </p:sp>
      <p:sp>
        <p:nvSpPr>
          <p:cNvPr id="8" name="Freeform 8"/>
          <p:cNvSpPr/>
          <p:nvPr/>
        </p:nvSpPr>
        <p:spPr>
          <a:xfrm rot="620716">
            <a:off x="14311188" y="1555265"/>
            <a:ext cx="1172643" cy="1675204"/>
          </a:xfrm>
          <a:custGeom>
            <a:avLst/>
            <a:gdLst/>
            <a:ahLst/>
            <a:cxnLst/>
            <a:rect l="l" t="t" r="r" b="b"/>
            <a:pathLst>
              <a:path w="1172643" h="1675204">
                <a:moveTo>
                  <a:pt x="0" y="0"/>
                </a:moveTo>
                <a:lnTo>
                  <a:pt x="1172643" y="0"/>
                </a:lnTo>
                <a:lnTo>
                  <a:pt x="1172643" y="1675204"/>
                </a:lnTo>
                <a:lnTo>
                  <a:pt x="0" y="167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13394065" y="6483655"/>
            <a:ext cx="6798738" cy="3065613"/>
          </a:xfrm>
          <a:custGeom>
            <a:avLst/>
            <a:gdLst/>
            <a:ahLst/>
            <a:cxnLst/>
            <a:rect l="l" t="t" r="r" b="b"/>
            <a:pathLst>
              <a:path w="6798738" h="3065613">
                <a:moveTo>
                  <a:pt x="6798738" y="0"/>
                </a:moveTo>
                <a:lnTo>
                  <a:pt x="0" y="0"/>
                </a:lnTo>
                <a:lnTo>
                  <a:pt x="0" y="3065612"/>
                </a:lnTo>
                <a:lnTo>
                  <a:pt x="6798738" y="3065612"/>
                </a:lnTo>
                <a:lnTo>
                  <a:pt x="679873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7288952" flipH="1">
            <a:off x="-2370669" y="5054723"/>
            <a:ext cx="6798738" cy="3065613"/>
          </a:xfrm>
          <a:custGeom>
            <a:avLst/>
            <a:gdLst/>
            <a:ahLst/>
            <a:cxnLst/>
            <a:rect l="l" t="t" r="r" b="b"/>
            <a:pathLst>
              <a:path w="6798738" h="3065613">
                <a:moveTo>
                  <a:pt x="6798738" y="0"/>
                </a:moveTo>
                <a:lnTo>
                  <a:pt x="0" y="0"/>
                </a:lnTo>
                <a:lnTo>
                  <a:pt x="0" y="3065613"/>
                </a:lnTo>
                <a:lnTo>
                  <a:pt x="6798738" y="3065613"/>
                </a:lnTo>
                <a:lnTo>
                  <a:pt x="6798738"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rot="-445901">
            <a:off x="4543609" y="771352"/>
            <a:ext cx="9200782" cy="9173996"/>
          </a:xfrm>
          <a:custGeom>
            <a:avLst/>
            <a:gdLst/>
            <a:ahLst/>
            <a:cxnLst/>
            <a:rect l="l" t="t" r="r" b="b"/>
            <a:pathLst>
              <a:path w="9200782" h="9173996">
                <a:moveTo>
                  <a:pt x="0" y="0"/>
                </a:moveTo>
                <a:lnTo>
                  <a:pt x="9200782" y="0"/>
                </a:lnTo>
                <a:lnTo>
                  <a:pt x="9200782" y="9173996"/>
                </a:lnTo>
                <a:lnTo>
                  <a:pt x="0" y="9173996"/>
                </a:lnTo>
                <a:lnTo>
                  <a:pt x="0" y="0"/>
                </a:lnTo>
                <a:close/>
              </a:path>
            </a:pathLst>
          </a:custGeom>
          <a:blipFill>
            <a:blip r:embed="rId3"/>
            <a:stretch>
              <a:fillRect/>
            </a:stretch>
          </a:blipFill>
        </p:spPr>
      </p:sp>
      <p:sp>
        <p:nvSpPr>
          <p:cNvPr id="4" name="TextBox 4"/>
          <p:cNvSpPr txBox="1"/>
          <p:nvPr/>
        </p:nvSpPr>
        <p:spPr>
          <a:xfrm rot="171973">
            <a:off x="5583091" y="2920390"/>
            <a:ext cx="7156588" cy="3462223"/>
          </a:xfrm>
          <a:prstGeom prst="rect">
            <a:avLst/>
          </a:prstGeom>
        </p:spPr>
        <p:txBody>
          <a:bodyPr lIns="0" tIns="0" rIns="0" bIns="0" rtlCol="0" anchor="t">
            <a:spAutoFit/>
          </a:bodyPr>
          <a:lstStyle/>
          <a:p>
            <a:pPr algn="ctr">
              <a:lnSpc>
                <a:spcPts val="25468"/>
              </a:lnSpc>
              <a:spcBef>
                <a:spcPct val="0"/>
              </a:spcBef>
            </a:pPr>
            <a:r>
              <a:rPr lang="en-US" sz="18192" spc="418">
                <a:solidFill>
                  <a:srgbClr val="000000"/>
                </a:solidFill>
                <a:latin typeface="Ballpoint"/>
                <a:ea typeface="Ballpoint"/>
                <a:cs typeface="Ballpoint"/>
                <a:sym typeface="Ballpoint"/>
              </a:rPr>
              <a:t>Thanks!</a:t>
            </a:r>
          </a:p>
        </p:txBody>
      </p:sp>
      <p:sp>
        <p:nvSpPr>
          <p:cNvPr id="5" name="Freeform 5"/>
          <p:cNvSpPr/>
          <p:nvPr/>
        </p:nvSpPr>
        <p:spPr>
          <a:xfrm rot="137152">
            <a:off x="3720539" y="6812287"/>
            <a:ext cx="2829761" cy="2686683"/>
          </a:xfrm>
          <a:custGeom>
            <a:avLst/>
            <a:gdLst/>
            <a:ahLst/>
            <a:cxnLst/>
            <a:rect l="l" t="t" r="r" b="b"/>
            <a:pathLst>
              <a:path w="2829761" h="2686683">
                <a:moveTo>
                  <a:pt x="0" y="0"/>
                </a:moveTo>
                <a:lnTo>
                  <a:pt x="2829761" y="0"/>
                </a:lnTo>
                <a:lnTo>
                  <a:pt x="2829761" y="2686682"/>
                </a:lnTo>
                <a:lnTo>
                  <a:pt x="0" y="2686682"/>
                </a:lnTo>
                <a:lnTo>
                  <a:pt x="0" y="0"/>
                </a:lnTo>
                <a:close/>
              </a:path>
            </a:pathLst>
          </a:custGeom>
          <a:blipFill>
            <a:blip r:embed="rId4"/>
            <a:stretch>
              <a:fillRect/>
            </a:stretch>
          </a:blipFill>
        </p:spPr>
      </p:sp>
      <p:sp>
        <p:nvSpPr>
          <p:cNvPr id="6" name="Freeform 6"/>
          <p:cNvSpPr/>
          <p:nvPr/>
        </p:nvSpPr>
        <p:spPr>
          <a:xfrm rot="671662">
            <a:off x="4402112" y="7257625"/>
            <a:ext cx="1466614" cy="1402617"/>
          </a:xfrm>
          <a:custGeom>
            <a:avLst/>
            <a:gdLst/>
            <a:ahLst/>
            <a:cxnLst/>
            <a:rect l="l" t="t" r="r" b="b"/>
            <a:pathLst>
              <a:path w="1466614" h="1402617">
                <a:moveTo>
                  <a:pt x="0" y="0"/>
                </a:moveTo>
                <a:lnTo>
                  <a:pt x="1466614" y="0"/>
                </a:lnTo>
                <a:lnTo>
                  <a:pt x="1466614" y="1402617"/>
                </a:lnTo>
                <a:lnTo>
                  <a:pt x="0" y="14026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rot="9331506" flipH="1">
            <a:off x="850899" y="2591255"/>
            <a:ext cx="5634372" cy="2540590"/>
          </a:xfrm>
          <a:custGeom>
            <a:avLst/>
            <a:gdLst/>
            <a:ahLst/>
            <a:cxnLst/>
            <a:rect l="l" t="t" r="r" b="b"/>
            <a:pathLst>
              <a:path w="5634372" h="2540590">
                <a:moveTo>
                  <a:pt x="5634372" y="0"/>
                </a:moveTo>
                <a:lnTo>
                  <a:pt x="0" y="0"/>
                </a:lnTo>
                <a:lnTo>
                  <a:pt x="0" y="2540590"/>
                </a:lnTo>
                <a:lnTo>
                  <a:pt x="5634372" y="2540590"/>
                </a:lnTo>
                <a:lnTo>
                  <a:pt x="563437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14979119" y="3968022"/>
            <a:ext cx="1221857" cy="2061415"/>
          </a:xfrm>
          <a:custGeom>
            <a:avLst/>
            <a:gdLst/>
            <a:ahLst/>
            <a:cxnLst/>
            <a:rect l="l" t="t" r="r" b="b"/>
            <a:pathLst>
              <a:path w="1221857" h="2061415">
                <a:moveTo>
                  <a:pt x="0" y="0"/>
                </a:moveTo>
                <a:lnTo>
                  <a:pt x="1221857" y="0"/>
                </a:lnTo>
                <a:lnTo>
                  <a:pt x="1221857" y="2061415"/>
                </a:lnTo>
                <a:lnTo>
                  <a:pt x="0" y="206141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a:off x="14299048" y="6029437"/>
            <a:ext cx="964181" cy="1626686"/>
          </a:xfrm>
          <a:custGeom>
            <a:avLst/>
            <a:gdLst/>
            <a:ahLst/>
            <a:cxnLst/>
            <a:rect l="l" t="t" r="r" b="b"/>
            <a:pathLst>
              <a:path w="964181" h="1626686">
                <a:moveTo>
                  <a:pt x="0" y="0"/>
                </a:moveTo>
                <a:lnTo>
                  <a:pt x="964181" y="0"/>
                </a:lnTo>
                <a:lnTo>
                  <a:pt x="964181" y="1626686"/>
                </a:lnTo>
                <a:lnTo>
                  <a:pt x="0" y="16266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549375" y="397643"/>
            <a:ext cx="16853068" cy="12474398"/>
          </a:xfrm>
          <a:custGeom>
            <a:avLst/>
            <a:gdLst/>
            <a:ahLst/>
            <a:cxnLst/>
            <a:rect l="l" t="t" r="r" b="b"/>
            <a:pathLst>
              <a:path w="16853068" h="12474398">
                <a:moveTo>
                  <a:pt x="0" y="0"/>
                </a:moveTo>
                <a:lnTo>
                  <a:pt x="16853067" y="0"/>
                </a:lnTo>
                <a:lnTo>
                  <a:pt x="16853067" y="12474398"/>
                </a:lnTo>
                <a:lnTo>
                  <a:pt x="0" y="12474398"/>
                </a:lnTo>
                <a:lnTo>
                  <a:pt x="0" y="0"/>
                </a:lnTo>
                <a:close/>
              </a:path>
            </a:pathLst>
          </a:custGeom>
          <a:blipFill>
            <a:blip r:embed="rId3"/>
            <a:stretch>
              <a:fillRect/>
            </a:stretch>
          </a:blipFill>
        </p:spPr>
      </p:sp>
      <p:sp>
        <p:nvSpPr>
          <p:cNvPr id="4" name="Freeform 4"/>
          <p:cNvSpPr/>
          <p:nvPr/>
        </p:nvSpPr>
        <p:spPr>
          <a:xfrm rot="131805">
            <a:off x="3683463" y="6287511"/>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5" name="Freeform 5"/>
          <p:cNvSpPr/>
          <p:nvPr/>
        </p:nvSpPr>
        <p:spPr>
          <a:xfrm rot="131805">
            <a:off x="3668543" y="789480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6" name="Freeform 6"/>
          <p:cNvSpPr/>
          <p:nvPr/>
        </p:nvSpPr>
        <p:spPr>
          <a:xfrm rot="131805">
            <a:off x="3668543"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7" name="Freeform 7"/>
          <p:cNvSpPr/>
          <p:nvPr/>
        </p:nvSpPr>
        <p:spPr>
          <a:xfrm rot="131805">
            <a:off x="10021337" y="4680202"/>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8" name="Freeform 8"/>
          <p:cNvSpPr/>
          <p:nvPr/>
        </p:nvSpPr>
        <p:spPr>
          <a:xfrm rot="131805">
            <a:off x="10051177" y="6282390"/>
            <a:ext cx="1454665" cy="1381115"/>
          </a:xfrm>
          <a:custGeom>
            <a:avLst/>
            <a:gdLst/>
            <a:ahLst/>
            <a:cxnLst/>
            <a:rect l="l" t="t" r="r" b="b"/>
            <a:pathLst>
              <a:path w="1454665" h="1381115">
                <a:moveTo>
                  <a:pt x="0" y="0"/>
                </a:moveTo>
                <a:lnTo>
                  <a:pt x="1454665" y="0"/>
                </a:lnTo>
                <a:lnTo>
                  <a:pt x="1454665" y="1381115"/>
                </a:lnTo>
                <a:lnTo>
                  <a:pt x="0" y="1381115"/>
                </a:lnTo>
                <a:lnTo>
                  <a:pt x="0" y="0"/>
                </a:lnTo>
                <a:close/>
              </a:path>
            </a:pathLst>
          </a:custGeom>
          <a:blipFill>
            <a:blip r:embed="rId4"/>
            <a:stretch>
              <a:fillRect/>
            </a:stretch>
          </a:blipFill>
        </p:spPr>
      </p:sp>
      <p:sp>
        <p:nvSpPr>
          <p:cNvPr id="9" name="Freeform 9"/>
          <p:cNvSpPr/>
          <p:nvPr/>
        </p:nvSpPr>
        <p:spPr>
          <a:xfrm rot="131805">
            <a:off x="10084335" y="7911433"/>
            <a:ext cx="1454665" cy="1381115"/>
          </a:xfrm>
          <a:custGeom>
            <a:avLst/>
            <a:gdLst/>
            <a:ahLst/>
            <a:cxnLst/>
            <a:rect l="l" t="t" r="r" b="b"/>
            <a:pathLst>
              <a:path w="1454665" h="1381115">
                <a:moveTo>
                  <a:pt x="0" y="0"/>
                </a:moveTo>
                <a:lnTo>
                  <a:pt x="1454666" y="0"/>
                </a:lnTo>
                <a:lnTo>
                  <a:pt x="1454666" y="1381115"/>
                </a:lnTo>
                <a:lnTo>
                  <a:pt x="0" y="1381115"/>
                </a:lnTo>
                <a:lnTo>
                  <a:pt x="0" y="0"/>
                </a:lnTo>
                <a:close/>
              </a:path>
            </a:pathLst>
          </a:custGeom>
          <a:blipFill>
            <a:blip r:embed="rId4"/>
            <a:stretch>
              <a:fillRect/>
            </a:stretch>
          </a:blipFill>
        </p:spPr>
      </p:sp>
      <p:sp>
        <p:nvSpPr>
          <p:cNvPr id="10" name="Freeform 10"/>
          <p:cNvSpPr/>
          <p:nvPr/>
        </p:nvSpPr>
        <p:spPr>
          <a:xfrm>
            <a:off x="3642607" y="1495680"/>
            <a:ext cx="1389707" cy="1781676"/>
          </a:xfrm>
          <a:custGeom>
            <a:avLst/>
            <a:gdLst/>
            <a:ahLst/>
            <a:cxnLst/>
            <a:rect l="l" t="t" r="r" b="b"/>
            <a:pathLst>
              <a:path w="1389707" h="1781676">
                <a:moveTo>
                  <a:pt x="0" y="0"/>
                </a:moveTo>
                <a:lnTo>
                  <a:pt x="1389708" y="0"/>
                </a:lnTo>
                <a:lnTo>
                  <a:pt x="1389708"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5994156" y="2017418"/>
            <a:ext cx="6299688" cy="2519875"/>
          </a:xfrm>
          <a:custGeom>
            <a:avLst/>
            <a:gdLst/>
            <a:ahLst/>
            <a:cxnLst/>
            <a:rect l="l" t="t" r="r" b="b"/>
            <a:pathLst>
              <a:path w="6299688" h="2519875">
                <a:moveTo>
                  <a:pt x="0" y="0"/>
                </a:moveTo>
                <a:lnTo>
                  <a:pt x="6299688" y="0"/>
                </a:lnTo>
                <a:lnTo>
                  <a:pt x="6299688" y="2519875"/>
                </a:lnTo>
                <a:lnTo>
                  <a:pt x="0" y="251987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TextBox 12"/>
          <p:cNvSpPr txBox="1"/>
          <p:nvPr/>
        </p:nvSpPr>
        <p:spPr>
          <a:xfrm>
            <a:off x="5311545" y="1584689"/>
            <a:ext cx="7664910" cy="2729536"/>
          </a:xfrm>
          <a:prstGeom prst="rect">
            <a:avLst/>
          </a:prstGeom>
        </p:spPr>
        <p:txBody>
          <a:bodyPr lIns="0" tIns="0" rIns="0" bIns="0" rtlCol="0" anchor="t">
            <a:spAutoFit/>
          </a:bodyPr>
          <a:lstStyle/>
          <a:p>
            <a:pPr algn="ctr">
              <a:lnSpc>
                <a:spcPts val="20022"/>
              </a:lnSpc>
              <a:spcBef>
                <a:spcPct val="0"/>
              </a:spcBef>
            </a:pPr>
            <a:r>
              <a:rPr lang="en-US" sz="14301" spc="314">
                <a:solidFill>
                  <a:srgbClr val="000000"/>
                </a:solidFill>
                <a:latin typeface="Ballpoint"/>
                <a:ea typeface="Ballpoint"/>
                <a:cs typeface="Ballpoint"/>
                <a:sym typeface="Ballpoint"/>
              </a:rPr>
              <a:t>Content</a:t>
            </a:r>
          </a:p>
        </p:txBody>
      </p:sp>
      <p:sp>
        <p:nvSpPr>
          <p:cNvPr id="13" name="TextBox 13"/>
          <p:cNvSpPr txBox="1"/>
          <p:nvPr/>
        </p:nvSpPr>
        <p:spPr>
          <a:xfrm>
            <a:off x="3931287" y="4407404"/>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1</a:t>
            </a:r>
          </a:p>
        </p:txBody>
      </p:sp>
      <p:sp>
        <p:nvSpPr>
          <p:cNvPr id="14" name="TextBox 14"/>
          <p:cNvSpPr txBox="1"/>
          <p:nvPr/>
        </p:nvSpPr>
        <p:spPr>
          <a:xfrm>
            <a:off x="3931287" y="601346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2</a:t>
            </a:r>
          </a:p>
        </p:txBody>
      </p:sp>
      <p:sp>
        <p:nvSpPr>
          <p:cNvPr id="15" name="TextBox 15"/>
          <p:cNvSpPr txBox="1"/>
          <p:nvPr/>
        </p:nvSpPr>
        <p:spPr>
          <a:xfrm>
            <a:off x="3931287" y="7591203"/>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3</a:t>
            </a:r>
          </a:p>
        </p:txBody>
      </p:sp>
      <p:sp>
        <p:nvSpPr>
          <p:cNvPr id="16" name="TextBox 16"/>
          <p:cNvSpPr txBox="1"/>
          <p:nvPr/>
        </p:nvSpPr>
        <p:spPr>
          <a:xfrm>
            <a:off x="10299001" y="4364882"/>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4</a:t>
            </a:r>
          </a:p>
        </p:txBody>
      </p:sp>
      <p:sp>
        <p:nvSpPr>
          <p:cNvPr id="17" name="TextBox 17"/>
          <p:cNvSpPr txBox="1"/>
          <p:nvPr/>
        </p:nvSpPr>
        <p:spPr>
          <a:xfrm>
            <a:off x="11269661" y="4933543"/>
            <a:ext cx="4988242" cy="579157"/>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ea typeface="Itim"/>
                <a:cs typeface="Itim"/>
                <a:sym typeface="Itim"/>
              </a:rPr>
              <a:t>GRATITUDE + AMBITION</a:t>
            </a:r>
          </a:p>
        </p:txBody>
      </p:sp>
      <p:sp>
        <p:nvSpPr>
          <p:cNvPr id="18" name="TextBox 18"/>
          <p:cNvSpPr txBox="1"/>
          <p:nvPr/>
        </p:nvSpPr>
        <p:spPr>
          <a:xfrm>
            <a:off x="4878314" y="8174771"/>
            <a:ext cx="4988242" cy="538911"/>
          </a:xfrm>
          <a:prstGeom prst="rect">
            <a:avLst/>
          </a:prstGeom>
        </p:spPr>
        <p:txBody>
          <a:bodyPr lIns="0" tIns="0" rIns="0" bIns="0" rtlCol="0" anchor="t">
            <a:spAutoFit/>
          </a:bodyPr>
          <a:lstStyle/>
          <a:p>
            <a:pPr marL="609053" lvl="1" indent="-304527" algn="l">
              <a:lnSpc>
                <a:spcPts val="4541"/>
              </a:lnSpc>
              <a:buFont typeface="Arial"/>
              <a:buChar char="•"/>
            </a:pPr>
            <a:r>
              <a:rPr lang="en-US" sz="2820">
                <a:solidFill>
                  <a:srgbClr val="000000"/>
                </a:solidFill>
                <a:latin typeface="Itim"/>
                <a:ea typeface="Itim"/>
                <a:cs typeface="Itim"/>
                <a:sym typeface="Itim"/>
              </a:rPr>
              <a:t>WORK ETHIC + VISIBILITY</a:t>
            </a:r>
          </a:p>
        </p:txBody>
      </p:sp>
      <p:sp>
        <p:nvSpPr>
          <p:cNvPr id="19" name="TextBox 19"/>
          <p:cNvSpPr txBox="1"/>
          <p:nvPr/>
        </p:nvSpPr>
        <p:spPr>
          <a:xfrm>
            <a:off x="4878314" y="6511017"/>
            <a:ext cx="4988242" cy="579157"/>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ea typeface="Itim"/>
                <a:cs typeface="Itim"/>
                <a:sym typeface="Itim"/>
              </a:rPr>
              <a:t>PERSONAL BRAND</a:t>
            </a:r>
          </a:p>
        </p:txBody>
      </p:sp>
      <p:sp>
        <p:nvSpPr>
          <p:cNvPr id="20" name="TextBox 20"/>
          <p:cNvSpPr txBox="1"/>
          <p:nvPr/>
        </p:nvSpPr>
        <p:spPr>
          <a:xfrm>
            <a:off x="4878314" y="4992659"/>
            <a:ext cx="5078987" cy="579157"/>
          </a:xfrm>
          <a:prstGeom prst="rect">
            <a:avLst/>
          </a:prstGeom>
        </p:spPr>
        <p:txBody>
          <a:bodyPr lIns="0" tIns="0" rIns="0" bIns="0" rtlCol="0" anchor="t">
            <a:spAutoFit/>
          </a:bodyPr>
          <a:lstStyle/>
          <a:p>
            <a:pPr marL="652233" lvl="1" indent="-326117" algn="l">
              <a:lnSpc>
                <a:spcPts val="4863"/>
              </a:lnSpc>
              <a:buFont typeface="Arial"/>
              <a:buChar char="•"/>
            </a:pPr>
            <a:r>
              <a:rPr lang="en-US" sz="3020">
                <a:solidFill>
                  <a:srgbClr val="000000"/>
                </a:solidFill>
                <a:latin typeface="Itim"/>
                <a:ea typeface="Itim"/>
                <a:cs typeface="Itim"/>
                <a:sym typeface="Itim"/>
              </a:rPr>
              <a:t>INTRODUCTION</a:t>
            </a:r>
          </a:p>
        </p:txBody>
      </p:sp>
      <p:sp>
        <p:nvSpPr>
          <p:cNvPr id="21" name="TextBox 21"/>
          <p:cNvSpPr txBox="1"/>
          <p:nvPr/>
        </p:nvSpPr>
        <p:spPr>
          <a:xfrm>
            <a:off x="10299001" y="607183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5</a:t>
            </a:r>
          </a:p>
        </p:txBody>
      </p:sp>
      <p:sp>
        <p:nvSpPr>
          <p:cNvPr id="22" name="TextBox 22"/>
          <p:cNvSpPr txBox="1"/>
          <p:nvPr/>
        </p:nvSpPr>
        <p:spPr>
          <a:xfrm>
            <a:off x="11236503" y="6527649"/>
            <a:ext cx="4988242" cy="579157"/>
          </a:xfrm>
          <a:prstGeom prst="rect">
            <a:avLst/>
          </a:prstGeom>
        </p:spPr>
        <p:txBody>
          <a:bodyPr lIns="0" tIns="0" rIns="0" bIns="0" rtlCol="0" anchor="t">
            <a:spAutoFit/>
          </a:bodyPr>
          <a:lstStyle/>
          <a:p>
            <a:pPr marL="652233" lvl="1" indent="-326117" algn="l">
              <a:lnSpc>
                <a:spcPts val="4863"/>
              </a:lnSpc>
              <a:buFont typeface="Arial"/>
              <a:buChar char="•"/>
            </a:pPr>
            <a:r>
              <a:rPr lang="en-US" sz="3020" dirty="0">
                <a:solidFill>
                  <a:srgbClr val="000000"/>
                </a:solidFill>
                <a:latin typeface="Itim"/>
                <a:ea typeface="Itim"/>
                <a:cs typeface="Itim"/>
                <a:sym typeface="Itim"/>
              </a:rPr>
              <a:t>CONCLUSION</a:t>
            </a:r>
          </a:p>
        </p:txBody>
      </p:sp>
      <p:sp>
        <p:nvSpPr>
          <p:cNvPr id="23" name="TextBox 23"/>
          <p:cNvSpPr txBox="1"/>
          <p:nvPr/>
        </p:nvSpPr>
        <p:spPr>
          <a:xfrm>
            <a:off x="10313922" y="7650315"/>
            <a:ext cx="929176" cy="1338386"/>
          </a:xfrm>
          <a:prstGeom prst="rect">
            <a:avLst/>
          </a:prstGeom>
        </p:spPr>
        <p:txBody>
          <a:bodyPr lIns="0" tIns="0" rIns="0" bIns="0" rtlCol="0" anchor="t">
            <a:spAutoFit/>
          </a:bodyPr>
          <a:lstStyle/>
          <a:p>
            <a:pPr algn="ctr">
              <a:lnSpc>
                <a:spcPts val="11293"/>
              </a:lnSpc>
              <a:spcBef>
                <a:spcPct val="0"/>
              </a:spcBef>
            </a:pPr>
            <a:r>
              <a:rPr lang="en-US" sz="7014">
                <a:solidFill>
                  <a:srgbClr val="000000"/>
                </a:solidFill>
                <a:latin typeface="Itim"/>
                <a:ea typeface="Itim"/>
                <a:cs typeface="Itim"/>
                <a:sym typeface="Itim"/>
              </a:rPr>
              <a:t>6</a:t>
            </a:r>
          </a:p>
        </p:txBody>
      </p:sp>
      <p:sp>
        <p:nvSpPr>
          <p:cNvPr id="24" name="TextBox 24"/>
          <p:cNvSpPr txBox="1"/>
          <p:nvPr/>
        </p:nvSpPr>
        <p:spPr>
          <a:xfrm>
            <a:off x="11252622" y="8106130"/>
            <a:ext cx="4988242" cy="579157"/>
          </a:xfrm>
          <a:prstGeom prst="rect">
            <a:avLst/>
          </a:prstGeom>
        </p:spPr>
        <p:txBody>
          <a:bodyPr lIns="0" tIns="0" rIns="0" bIns="0" rtlCol="0" anchor="t">
            <a:spAutoFit/>
          </a:bodyPr>
          <a:lstStyle/>
          <a:p>
            <a:pPr marL="652233" lvl="1" indent="-326117" algn="l">
              <a:lnSpc>
                <a:spcPts val="4863"/>
              </a:lnSpc>
              <a:buFont typeface="Arial"/>
              <a:buChar char="•"/>
            </a:pPr>
            <a:r>
              <a:rPr lang="en-US" sz="3020" dirty="0">
                <a:solidFill>
                  <a:srgbClr val="000000"/>
                </a:solidFill>
                <a:latin typeface="Itim"/>
                <a:ea typeface="Itim"/>
                <a:cs typeface="Itim"/>
                <a:sym typeface="Itim"/>
              </a:rPr>
              <a:t>Q &amp; A</a:t>
            </a:r>
          </a:p>
        </p:txBody>
      </p:sp>
      <p:sp>
        <p:nvSpPr>
          <p:cNvPr id="25" name="Freeform 25"/>
          <p:cNvSpPr/>
          <p:nvPr/>
        </p:nvSpPr>
        <p:spPr>
          <a:xfrm rot="740594">
            <a:off x="14112851" y="2334844"/>
            <a:ext cx="1389707" cy="1781676"/>
          </a:xfrm>
          <a:custGeom>
            <a:avLst/>
            <a:gdLst/>
            <a:ahLst/>
            <a:cxnLst/>
            <a:rect l="l" t="t" r="r" b="b"/>
            <a:pathLst>
              <a:path w="1389707" h="1781676">
                <a:moveTo>
                  <a:pt x="0" y="0"/>
                </a:moveTo>
                <a:lnTo>
                  <a:pt x="1389707" y="0"/>
                </a:lnTo>
                <a:lnTo>
                  <a:pt x="1389707" y="1781676"/>
                </a:lnTo>
                <a:lnTo>
                  <a:pt x="0" y="17816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flipH="1">
            <a:off x="2931606" y="474476"/>
            <a:ext cx="12794297" cy="9470154"/>
          </a:xfrm>
          <a:custGeom>
            <a:avLst/>
            <a:gdLst/>
            <a:ahLst/>
            <a:cxnLst/>
            <a:rect l="l" t="t" r="r" b="b"/>
            <a:pathLst>
              <a:path w="12794297" h="9470154">
                <a:moveTo>
                  <a:pt x="12794297" y="0"/>
                </a:moveTo>
                <a:lnTo>
                  <a:pt x="0" y="0"/>
                </a:lnTo>
                <a:lnTo>
                  <a:pt x="0" y="9470155"/>
                </a:lnTo>
                <a:lnTo>
                  <a:pt x="12794297" y="9470155"/>
                </a:lnTo>
                <a:lnTo>
                  <a:pt x="12794297" y="0"/>
                </a:lnTo>
                <a:close/>
              </a:path>
            </a:pathLst>
          </a:custGeom>
          <a:blipFill>
            <a:blip r:embed="rId3"/>
            <a:stretch>
              <a:fillRect/>
            </a:stretch>
          </a:blipFill>
        </p:spPr>
      </p:sp>
      <p:sp>
        <p:nvSpPr>
          <p:cNvPr id="4" name="Freeform 4"/>
          <p:cNvSpPr/>
          <p:nvPr/>
        </p:nvSpPr>
        <p:spPr>
          <a:xfrm>
            <a:off x="1501644" y="529928"/>
            <a:ext cx="4121568" cy="4114800"/>
          </a:xfrm>
          <a:custGeom>
            <a:avLst/>
            <a:gdLst/>
            <a:ahLst/>
            <a:cxnLst/>
            <a:rect l="l" t="t" r="r" b="b"/>
            <a:pathLst>
              <a:path w="4121568" h="4114800">
                <a:moveTo>
                  <a:pt x="0" y="0"/>
                </a:moveTo>
                <a:lnTo>
                  <a:pt x="4121567" y="0"/>
                </a:lnTo>
                <a:lnTo>
                  <a:pt x="4121567" y="4114800"/>
                </a:lnTo>
                <a:lnTo>
                  <a:pt x="0" y="4114800"/>
                </a:lnTo>
                <a:lnTo>
                  <a:pt x="0" y="0"/>
                </a:lnTo>
                <a:close/>
              </a:path>
            </a:pathLst>
          </a:custGeom>
          <a:blipFill>
            <a:blip r:embed="rId4"/>
            <a:stretch>
              <a:fillRect/>
            </a:stretch>
          </a:blipFill>
        </p:spPr>
      </p:sp>
      <p:sp>
        <p:nvSpPr>
          <p:cNvPr id="5" name="TextBox 5"/>
          <p:cNvSpPr txBox="1"/>
          <p:nvPr/>
        </p:nvSpPr>
        <p:spPr>
          <a:xfrm>
            <a:off x="4000336" y="1882603"/>
            <a:ext cx="10656837"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ea typeface="Ballpoint"/>
                <a:cs typeface="Ballpoint"/>
                <a:sym typeface="Ballpoint"/>
              </a:rPr>
              <a:t>Introduction</a:t>
            </a:r>
          </a:p>
        </p:txBody>
      </p:sp>
      <p:sp>
        <p:nvSpPr>
          <p:cNvPr id="6" name="TextBox 6"/>
          <p:cNvSpPr txBox="1"/>
          <p:nvPr/>
        </p:nvSpPr>
        <p:spPr>
          <a:xfrm>
            <a:off x="4368786" y="4946936"/>
            <a:ext cx="8981043" cy="2967604"/>
          </a:xfrm>
          <a:prstGeom prst="rect">
            <a:avLst/>
          </a:prstGeom>
        </p:spPr>
        <p:txBody>
          <a:bodyPr lIns="0" tIns="0" rIns="0" bIns="0" rtlCol="0" anchor="t">
            <a:spAutoFit/>
          </a:bodyPr>
          <a:lstStyle/>
          <a:p>
            <a:pPr algn="ctr">
              <a:lnSpc>
                <a:spcPts val="3966"/>
              </a:lnSpc>
            </a:pPr>
            <a:r>
              <a:rPr lang="en-US" sz="3027">
                <a:solidFill>
                  <a:srgbClr val="000000"/>
                </a:solidFill>
                <a:latin typeface="Dekko"/>
                <a:ea typeface="Dekko"/>
                <a:cs typeface="Dekko"/>
                <a:sym typeface="Dekko"/>
              </a:rPr>
              <a:t>Whether you're just starting out or looking to take your career to the next level, this presentation is designed to provide you with the tools, strategies, and insights you need to fast-track your professional journey.</a:t>
            </a:r>
          </a:p>
          <a:p>
            <a:pPr algn="ctr">
              <a:lnSpc>
                <a:spcPts val="3966"/>
              </a:lnSpc>
            </a:pPr>
            <a:r>
              <a:rPr lang="en-US" sz="3027">
                <a:solidFill>
                  <a:srgbClr val="000000"/>
                </a:solidFill>
                <a:latin typeface="Dekko"/>
                <a:ea typeface="Dekko"/>
                <a:cs typeface="Dekko"/>
                <a:sym typeface="Dekko"/>
              </a:rPr>
              <a:t>In today's fast-paced and ever-evolving job market, it's crucial to stay ahead of the curve. </a:t>
            </a:r>
          </a:p>
        </p:txBody>
      </p:sp>
      <p:grpSp>
        <p:nvGrpSpPr>
          <p:cNvPr id="7" name="Group 7"/>
          <p:cNvGrpSpPr/>
          <p:nvPr/>
        </p:nvGrpSpPr>
        <p:grpSpPr>
          <a:xfrm>
            <a:off x="5486400" y="4185114"/>
            <a:ext cx="7315200" cy="288178"/>
            <a:chOff x="0" y="0"/>
            <a:chExt cx="9753600" cy="384238"/>
          </a:xfrm>
        </p:grpSpPr>
        <p:sp>
          <p:nvSpPr>
            <p:cNvPr id="8" name="Freeform 8"/>
            <p:cNvSpPr/>
            <p:nvPr/>
          </p:nvSpPr>
          <p:spPr>
            <a:xfrm>
              <a:off x="0" y="0"/>
              <a:ext cx="9753600" cy="212806"/>
            </a:xfrm>
            <a:custGeom>
              <a:avLst/>
              <a:gdLst/>
              <a:ahLst/>
              <a:cxnLst/>
              <a:rect l="l" t="t" r="r" b="b"/>
              <a:pathLst>
                <a:path w="9753600" h="212806">
                  <a:moveTo>
                    <a:pt x="0" y="0"/>
                  </a:moveTo>
                  <a:lnTo>
                    <a:pt x="9753600" y="0"/>
                  </a:lnTo>
                  <a:lnTo>
                    <a:pt x="9753600" y="212806"/>
                  </a:lnTo>
                  <a:lnTo>
                    <a:pt x="0" y="21280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685043" y="212806"/>
              <a:ext cx="7857304" cy="171432"/>
            </a:xfrm>
            <a:custGeom>
              <a:avLst/>
              <a:gdLst/>
              <a:ahLst/>
              <a:cxnLst/>
              <a:rect l="l" t="t" r="r" b="b"/>
              <a:pathLst>
                <a:path w="7857304" h="171432">
                  <a:moveTo>
                    <a:pt x="0" y="0"/>
                  </a:moveTo>
                  <a:lnTo>
                    <a:pt x="7857304" y="0"/>
                  </a:lnTo>
                  <a:lnTo>
                    <a:pt x="7857304" y="171432"/>
                  </a:lnTo>
                  <a:lnTo>
                    <a:pt x="0" y="1714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grpSp>
        <p:nvGrpSpPr>
          <p:cNvPr id="3" name="Group 3"/>
          <p:cNvGrpSpPr/>
          <p:nvPr/>
        </p:nvGrpSpPr>
        <p:grpSpPr>
          <a:xfrm rot="-461096">
            <a:off x="10793296" y="1159034"/>
            <a:ext cx="5905974" cy="8772471"/>
            <a:chOff x="0" y="0"/>
            <a:chExt cx="7874632" cy="11696629"/>
          </a:xfrm>
        </p:grpSpPr>
        <p:sp>
          <p:nvSpPr>
            <p:cNvPr id="4" name="Freeform 4"/>
            <p:cNvSpPr/>
            <p:nvPr/>
          </p:nvSpPr>
          <p:spPr>
            <a:xfrm rot="-72509">
              <a:off x="874027" y="10354586"/>
              <a:ext cx="6451405" cy="1274152"/>
            </a:xfrm>
            <a:custGeom>
              <a:avLst/>
              <a:gdLst/>
              <a:ahLst/>
              <a:cxnLst/>
              <a:rect l="l" t="t" r="r" b="b"/>
              <a:pathLst>
                <a:path w="6451405" h="1274152">
                  <a:moveTo>
                    <a:pt x="0" y="0"/>
                  </a:moveTo>
                  <a:lnTo>
                    <a:pt x="6451405" y="0"/>
                  </a:lnTo>
                  <a:lnTo>
                    <a:pt x="6451405" y="1274152"/>
                  </a:lnTo>
                  <a:lnTo>
                    <a:pt x="0" y="1274152"/>
                  </a:lnTo>
                  <a:lnTo>
                    <a:pt x="0" y="0"/>
                  </a:lnTo>
                  <a:close/>
                </a:path>
              </a:pathLst>
            </a:custGeom>
            <a:blipFill>
              <a:blip r:embed="rId3"/>
              <a:stretch>
                <a:fillRect/>
              </a:stretch>
            </a:blipFill>
          </p:spPr>
        </p:sp>
        <p:grpSp>
          <p:nvGrpSpPr>
            <p:cNvPr id="5" name="Group 5"/>
            <p:cNvGrpSpPr>
              <a:grpSpLocks noChangeAspect="1"/>
            </p:cNvGrpSpPr>
            <p:nvPr/>
          </p:nvGrpSpPr>
          <p:grpSpPr>
            <a:xfrm rot="21510">
              <a:off x="34414" y="24313"/>
              <a:ext cx="7805804" cy="11024243"/>
              <a:chOff x="0" y="0"/>
              <a:chExt cx="3267456" cy="4614672"/>
            </a:xfrm>
          </p:grpSpPr>
          <p:sp>
            <p:nvSpPr>
              <p:cNvPr id="6" name="Freeform 6"/>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4"/>
                <a:stretch>
                  <a:fillRect l="-4" r="-4"/>
                </a:stretch>
              </a:blipFill>
            </p:spPr>
          </p:sp>
          <p:sp>
            <p:nvSpPr>
              <p:cNvPr id="7" name="Freeform 7"/>
              <p:cNvSpPr/>
              <p:nvPr/>
            </p:nvSpPr>
            <p:spPr>
              <a:xfrm>
                <a:off x="56770" y="48203"/>
                <a:ext cx="3142190" cy="3592604"/>
              </a:xfrm>
              <a:custGeom>
                <a:avLst/>
                <a:gdLst/>
                <a:ahLst/>
                <a:cxnLst/>
                <a:rect l="l" t="t" r="r" b="b"/>
                <a:pathLst>
                  <a:path w="3142190" h="3592604">
                    <a:moveTo>
                      <a:pt x="3142190" y="35325"/>
                    </a:moveTo>
                    <a:lnTo>
                      <a:pt x="3106219" y="3592604"/>
                    </a:lnTo>
                    <a:lnTo>
                      <a:pt x="0" y="3558211"/>
                    </a:lnTo>
                    <a:lnTo>
                      <a:pt x="28183" y="0"/>
                    </a:lnTo>
                    <a:lnTo>
                      <a:pt x="3142190" y="35325"/>
                    </a:lnTo>
                    <a:close/>
                  </a:path>
                </a:pathLst>
              </a:custGeom>
              <a:blipFill>
                <a:blip r:embed="rId5"/>
                <a:stretch>
                  <a:fillRect l="-6959" r="-6959"/>
                </a:stretch>
              </a:blipFill>
            </p:spPr>
          </p:sp>
        </p:grpSp>
      </p:grpSp>
      <p:sp>
        <p:nvSpPr>
          <p:cNvPr id="8" name="Freeform 8"/>
          <p:cNvSpPr/>
          <p:nvPr/>
        </p:nvSpPr>
        <p:spPr>
          <a:xfrm rot="114411">
            <a:off x="696085" y="1031577"/>
            <a:ext cx="9498257" cy="13605495"/>
          </a:xfrm>
          <a:custGeom>
            <a:avLst/>
            <a:gdLst/>
            <a:ahLst/>
            <a:cxnLst/>
            <a:rect l="l" t="t" r="r" b="b"/>
            <a:pathLst>
              <a:path w="9498257" h="13605495">
                <a:moveTo>
                  <a:pt x="0" y="0"/>
                </a:moveTo>
                <a:lnTo>
                  <a:pt x="9498256" y="0"/>
                </a:lnTo>
                <a:lnTo>
                  <a:pt x="9498256" y="13605495"/>
                </a:lnTo>
                <a:lnTo>
                  <a:pt x="0" y="13605495"/>
                </a:lnTo>
                <a:lnTo>
                  <a:pt x="0" y="0"/>
                </a:lnTo>
                <a:close/>
              </a:path>
            </a:pathLst>
          </a:custGeom>
          <a:blipFill>
            <a:blip r:embed="rId6"/>
            <a:stretch>
              <a:fillRect b="-8932"/>
            </a:stretch>
          </a:blipFill>
        </p:spPr>
      </p:sp>
      <p:sp>
        <p:nvSpPr>
          <p:cNvPr id="9" name="Freeform 9"/>
          <p:cNvSpPr/>
          <p:nvPr/>
        </p:nvSpPr>
        <p:spPr>
          <a:xfrm rot="-10440318">
            <a:off x="15175589" y="537318"/>
            <a:ext cx="515542" cy="2100354"/>
          </a:xfrm>
          <a:custGeom>
            <a:avLst/>
            <a:gdLst/>
            <a:ahLst/>
            <a:cxnLst/>
            <a:rect l="l" t="t" r="r" b="b"/>
            <a:pathLst>
              <a:path w="515542" h="2100354">
                <a:moveTo>
                  <a:pt x="0" y="0"/>
                </a:moveTo>
                <a:lnTo>
                  <a:pt x="515542" y="0"/>
                </a:lnTo>
                <a:lnTo>
                  <a:pt x="515542" y="2100355"/>
                </a:lnTo>
                <a:lnTo>
                  <a:pt x="0" y="21003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flipH="1">
            <a:off x="15239958" y="2564487"/>
            <a:ext cx="5247851" cy="2366304"/>
          </a:xfrm>
          <a:custGeom>
            <a:avLst/>
            <a:gdLst/>
            <a:ahLst/>
            <a:cxnLst/>
            <a:rect l="l" t="t" r="r" b="b"/>
            <a:pathLst>
              <a:path w="5247851" h="2366304">
                <a:moveTo>
                  <a:pt x="5247850" y="0"/>
                </a:moveTo>
                <a:lnTo>
                  <a:pt x="0" y="0"/>
                </a:lnTo>
                <a:lnTo>
                  <a:pt x="0" y="2366303"/>
                </a:lnTo>
                <a:lnTo>
                  <a:pt x="5247850" y="2366303"/>
                </a:lnTo>
                <a:lnTo>
                  <a:pt x="524785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325812">
            <a:off x="5297018" y="1478122"/>
            <a:ext cx="667579" cy="5321282"/>
          </a:xfrm>
          <a:custGeom>
            <a:avLst/>
            <a:gdLst/>
            <a:ahLst/>
            <a:cxnLst/>
            <a:rect l="l" t="t" r="r" b="b"/>
            <a:pathLst>
              <a:path w="667579" h="5321282">
                <a:moveTo>
                  <a:pt x="0" y="0"/>
                </a:moveTo>
                <a:lnTo>
                  <a:pt x="667579" y="0"/>
                </a:lnTo>
                <a:lnTo>
                  <a:pt x="667579" y="5321282"/>
                </a:lnTo>
                <a:lnTo>
                  <a:pt x="0" y="53212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TextBox 12"/>
          <p:cNvSpPr txBox="1"/>
          <p:nvPr/>
        </p:nvSpPr>
        <p:spPr>
          <a:xfrm>
            <a:off x="1746426" y="4701122"/>
            <a:ext cx="7572579" cy="4762375"/>
          </a:xfrm>
          <a:prstGeom prst="rect">
            <a:avLst/>
          </a:prstGeom>
        </p:spPr>
        <p:txBody>
          <a:bodyPr lIns="0" tIns="0" rIns="0" bIns="0" rtlCol="0" anchor="t">
            <a:spAutoFit/>
          </a:bodyPr>
          <a:lstStyle/>
          <a:p>
            <a:pPr algn="ctr">
              <a:lnSpc>
                <a:spcPts val="4762"/>
              </a:lnSpc>
            </a:pPr>
            <a:r>
              <a:rPr lang="en-US" sz="3217" dirty="0">
                <a:solidFill>
                  <a:srgbClr val="000000"/>
                </a:solidFill>
                <a:latin typeface="Dekko"/>
                <a:ea typeface="Dekko"/>
                <a:cs typeface="Dekko"/>
                <a:sym typeface="Dekko"/>
              </a:rPr>
              <a:t>Hi, I'm Wanjiru , the Global Humanitarian Relief Director at UPS. I lead high-impact humanitarian projects across EMEAI, APAC, and LATAM, managing strategic philanthropy and community partnerships. With over a decade in social impact, I drive initiatives that align with UPS's values, focusing on equitable health disaster &amp; humanitarian response</a:t>
            </a:r>
          </a:p>
        </p:txBody>
      </p:sp>
      <p:sp>
        <p:nvSpPr>
          <p:cNvPr id="13" name="TextBox 13"/>
          <p:cNvSpPr txBox="1"/>
          <p:nvPr/>
        </p:nvSpPr>
        <p:spPr>
          <a:xfrm>
            <a:off x="1387563" y="1956264"/>
            <a:ext cx="8115300" cy="2302511"/>
          </a:xfrm>
          <a:prstGeom prst="rect">
            <a:avLst/>
          </a:prstGeom>
        </p:spPr>
        <p:txBody>
          <a:bodyPr lIns="0" tIns="0" rIns="0" bIns="0" rtlCol="0" anchor="t">
            <a:spAutoFit/>
          </a:bodyPr>
          <a:lstStyle/>
          <a:p>
            <a:pPr algn="ctr">
              <a:lnSpc>
                <a:spcPts val="16939"/>
              </a:lnSpc>
              <a:spcBef>
                <a:spcPct val="0"/>
              </a:spcBef>
            </a:pPr>
            <a:r>
              <a:rPr lang="en-US" sz="12099">
                <a:solidFill>
                  <a:srgbClr val="000000"/>
                </a:solidFill>
                <a:latin typeface="Ballpoint"/>
                <a:ea typeface="Ballpoint"/>
                <a:cs typeface="Ballpoint"/>
                <a:sym typeface="Ballpoint"/>
              </a:rPr>
              <a:t>About me</a:t>
            </a:r>
          </a:p>
        </p:txBody>
      </p:sp>
      <p:sp>
        <p:nvSpPr>
          <p:cNvPr id="14" name="TextBox 14"/>
          <p:cNvSpPr txBox="1"/>
          <p:nvPr/>
        </p:nvSpPr>
        <p:spPr>
          <a:xfrm rot="-461096">
            <a:off x="11176967" y="7793383"/>
            <a:ext cx="5983013" cy="1185239"/>
          </a:xfrm>
          <a:prstGeom prst="rect">
            <a:avLst/>
          </a:prstGeom>
        </p:spPr>
        <p:txBody>
          <a:bodyPr lIns="0" tIns="0" rIns="0" bIns="0" rtlCol="0" anchor="t">
            <a:spAutoFit/>
          </a:bodyPr>
          <a:lstStyle/>
          <a:p>
            <a:pPr algn="ctr">
              <a:lnSpc>
                <a:spcPts val="8754"/>
              </a:lnSpc>
              <a:spcBef>
                <a:spcPct val="0"/>
              </a:spcBef>
            </a:pPr>
            <a:r>
              <a:rPr lang="en-US" sz="6253">
                <a:solidFill>
                  <a:srgbClr val="000000"/>
                </a:solidFill>
                <a:latin typeface="Ballpoint"/>
                <a:ea typeface="Ballpoint"/>
                <a:cs typeface="Ballpoint"/>
                <a:sym typeface="Ballpoint"/>
              </a:rPr>
              <a:t>Wanjiru Kihusa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361244" y="4170388"/>
            <a:ext cx="6791870" cy="4524297"/>
          </a:xfrm>
          <a:custGeom>
            <a:avLst/>
            <a:gdLst/>
            <a:ahLst/>
            <a:cxnLst/>
            <a:rect l="l" t="t" r="r" b="b"/>
            <a:pathLst>
              <a:path w="6791870" h="4524297">
                <a:moveTo>
                  <a:pt x="0" y="0"/>
                </a:moveTo>
                <a:lnTo>
                  <a:pt x="6791870" y="0"/>
                </a:lnTo>
                <a:lnTo>
                  <a:pt x="6791870" y="4524297"/>
                </a:lnTo>
                <a:lnTo>
                  <a:pt x="0" y="4524297"/>
                </a:lnTo>
                <a:lnTo>
                  <a:pt x="0" y="0"/>
                </a:lnTo>
                <a:close/>
              </a:path>
            </a:pathLst>
          </a:custGeom>
          <a:blipFill>
            <a:blip r:embed="rId6"/>
            <a:stretch>
              <a:fillRect/>
            </a:stretch>
          </a:blipFill>
        </p:spPr>
      </p:sp>
      <p:sp>
        <p:nvSpPr>
          <p:cNvPr id="6" name="TextBox 6"/>
          <p:cNvSpPr txBox="1"/>
          <p:nvPr/>
        </p:nvSpPr>
        <p:spPr>
          <a:xfrm>
            <a:off x="2280357" y="942213"/>
            <a:ext cx="14096092" cy="1681481"/>
          </a:xfrm>
          <a:prstGeom prst="rect">
            <a:avLst/>
          </a:prstGeom>
        </p:spPr>
        <p:txBody>
          <a:bodyPr lIns="0" tIns="0" rIns="0" bIns="0" rtlCol="0" anchor="t">
            <a:spAutoFit/>
          </a:bodyPr>
          <a:lstStyle/>
          <a:p>
            <a:pPr algn="ctr">
              <a:lnSpc>
                <a:spcPts val="12319"/>
              </a:lnSpc>
              <a:spcBef>
                <a:spcPct val="0"/>
              </a:spcBef>
            </a:pPr>
            <a:r>
              <a:rPr lang="en-US" sz="8799" spc="211">
                <a:solidFill>
                  <a:srgbClr val="000000"/>
                </a:solidFill>
                <a:latin typeface="Ballpoint"/>
                <a:ea typeface="Ballpoint"/>
                <a:cs typeface="Ballpoint"/>
                <a:sym typeface="Ballpoint"/>
              </a:rPr>
              <a:t>Building a personal brand</a:t>
            </a:r>
          </a:p>
        </p:txBody>
      </p:sp>
      <p:sp>
        <p:nvSpPr>
          <p:cNvPr id="7" name="TextBox 7"/>
          <p:cNvSpPr txBox="1"/>
          <p:nvPr/>
        </p:nvSpPr>
        <p:spPr>
          <a:xfrm rot="14183">
            <a:off x="3009827" y="4165741"/>
            <a:ext cx="6991313" cy="4785736"/>
          </a:xfrm>
          <a:prstGeom prst="rect">
            <a:avLst/>
          </a:prstGeom>
        </p:spPr>
        <p:txBody>
          <a:bodyPr lIns="0" tIns="0" rIns="0" bIns="0" rtlCol="0" anchor="t">
            <a:spAutoFit/>
          </a:bodyPr>
          <a:lstStyle/>
          <a:p>
            <a:pPr algn="l">
              <a:lnSpc>
                <a:spcPts val="3180"/>
              </a:lnSpc>
            </a:pPr>
            <a:r>
              <a:rPr lang="en-US" sz="2427">
                <a:solidFill>
                  <a:srgbClr val="000000"/>
                </a:solidFill>
                <a:latin typeface="Dekko"/>
                <a:ea typeface="Dekko"/>
                <a:cs typeface="Dekko"/>
                <a:sym typeface="Dekko"/>
              </a:rPr>
              <a:t>* What people say about you when you're not in the room.</a:t>
            </a:r>
          </a:p>
          <a:p>
            <a:pPr algn="l">
              <a:lnSpc>
                <a:spcPts val="3180"/>
              </a:lnSpc>
            </a:pPr>
            <a:r>
              <a:rPr lang="en-US" sz="2427">
                <a:solidFill>
                  <a:srgbClr val="000000"/>
                </a:solidFill>
                <a:latin typeface="Dekko"/>
                <a:ea typeface="Dekko"/>
                <a:cs typeface="Dekko"/>
                <a:sym typeface="Dekko"/>
              </a:rPr>
              <a:t>   * Differentiates you, builds trust, and creates opportunities.</a:t>
            </a:r>
          </a:p>
          <a:p>
            <a:pPr algn="l">
              <a:lnSpc>
                <a:spcPts val="3180"/>
              </a:lnSpc>
            </a:pPr>
            <a:r>
              <a:rPr lang="en-US" sz="2427">
                <a:solidFill>
                  <a:srgbClr val="000000"/>
                </a:solidFill>
                <a:latin typeface="Dekko"/>
                <a:ea typeface="Dekko"/>
                <a:cs typeface="Dekko"/>
                <a:sym typeface="Dekko"/>
              </a:rPr>
              <a:t> * Authenticity: It's genuinely you. Not a fabricated persona.</a:t>
            </a:r>
          </a:p>
          <a:p>
            <a:pPr algn="l">
              <a:lnSpc>
                <a:spcPts val="3180"/>
              </a:lnSpc>
            </a:pPr>
            <a:r>
              <a:rPr lang="en-US" sz="2427">
                <a:solidFill>
                  <a:srgbClr val="000000"/>
                </a:solidFill>
                <a:latin typeface="Dekko"/>
                <a:ea typeface="Dekko"/>
                <a:cs typeface="Dekko"/>
                <a:sym typeface="Dekko"/>
              </a:rPr>
              <a:t>   * Consistency: Delivering on your promise across all platforms.</a:t>
            </a:r>
          </a:p>
          <a:p>
            <a:pPr algn="l">
              <a:lnSpc>
                <a:spcPts val="3180"/>
              </a:lnSpc>
            </a:pPr>
            <a:r>
              <a:rPr lang="en-US" sz="2427">
                <a:solidFill>
                  <a:srgbClr val="000000"/>
                </a:solidFill>
                <a:latin typeface="Dekko"/>
                <a:ea typeface="Dekko"/>
                <a:cs typeface="Dekko"/>
                <a:sym typeface="Dekko"/>
              </a:rPr>
              <a:t>   * Clarity: What do you stand for? What problems do you solve?</a:t>
            </a:r>
          </a:p>
          <a:p>
            <a:pPr algn="l">
              <a:lnSpc>
                <a:spcPts val="3180"/>
              </a:lnSpc>
            </a:pPr>
            <a:r>
              <a:rPr lang="en-US" sz="2427">
                <a:solidFill>
                  <a:srgbClr val="000000"/>
                </a:solidFill>
                <a:latin typeface="Dekko"/>
                <a:ea typeface="Dekko"/>
                <a:cs typeface="Dekko"/>
                <a:sym typeface="Dekko"/>
              </a:rPr>
              <a:t>   * Value: How do you add value to others?</a:t>
            </a:r>
          </a:p>
          <a:p>
            <a:pPr algn="l">
              <a:lnSpc>
                <a:spcPts val="3180"/>
              </a:lnSpc>
            </a:pPr>
            <a:r>
              <a:rPr lang="en-US" sz="2427">
                <a:solidFill>
                  <a:srgbClr val="000000"/>
                </a:solidFill>
                <a:latin typeface="Dekko"/>
                <a:ea typeface="Dekko"/>
                <a:cs typeface="Dekko"/>
                <a:sym typeface="Dekko"/>
              </a:rPr>
              <a:t>   * Visibility: Being seen by the right people.</a:t>
            </a:r>
          </a:p>
          <a:p>
            <a:pPr algn="l">
              <a:lnSpc>
                <a:spcPts val="3180"/>
              </a:lnSpc>
            </a:pPr>
            <a:endParaRPr lang="en-US" sz="2427">
              <a:solidFill>
                <a:srgbClr val="000000"/>
              </a:solidFill>
              <a:latin typeface="Dekko"/>
              <a:ea typeface="Dekko"/>
              <a:cs typeface="Dekko"/>
              <a:sym typeface="Dekko"/>
            </a:endParaRPr>
          </a:p>
        </p:txBody>
      </p:sp>
      <p:sp>
        <p:nvSpPr>
          <p:cNvPr id="8" name="TextBox 8"/>
          <p:cNvSpPr txBox="1"/>
          <p:nvPr/>
        </p:nvSpPr>
        <p:spPr>
          <a:xfrm>
            <a:off x="3918625" y="2920845"/>
            <a:ext cx="4040060" cy="1008381"/>
          </a:xfrm>
          <a:prstGeom prst="rect">
            <a:avLst/>
          </a:prstGeom>
        </p:spPr>
        <p:txBody>
          <a:bodyPr lIns="0" tIns="0" rIns="0" bIns="0" rtlCol="0" anchor="t">
            <a:spAutoFit/>
          </a:bodyPr>
          <a:lstStyle/>
          <a:p>
            <a:pPr algn="l">
              <a:lnSpc>
                <a:spcPts val="7419"/>
              </a:lnSpc>
            </a:pPr>
            <a:r>
              <a:rPr lang="en-US" sz="5299" spc="127">
                <a:solidFill>
                  <a:srgbClr val="000000"/>
                </a:solidFill>
                <a:latin typeface="Ballpoint"/>
                <a:ea typeface="Ballpoint"/>
                <a:cs typeface="Ballpoint"/>
                <a:sym typeface="Ballpoint"/>
              </a:rPr>
              <a:t>Do you stand out?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361244" y="4170388"/>
            <a:ext cx="6791870" cy="4524297"/>
          </a:xfrm>
          <a:custGeom>
            <a:avLst/>
            <a:gdLst/>
            <a:ahLst/>
            <a:cxnLst/>
            <a:rect l="l" t="t" r="r" b="b"/>
            <a:pathLst>
              <a:path w="6791870" h="4524297">
                <a:moveTo>
                  <a:pt x="0" y="0"/>
                </a:moveTo>
                <a:lnTo>
                  <a:pt x="6791870" y="0"/>
                </a:lnTo>
                <a:lnTo>
                  <a:pt x="6791870" y="4524297"/>
                </a:lnTo>
                <a:lnTo>
                  <a:pt x="0" y="4524297"/>
                </a:lnTo>
                <a:lnTo>
                  <a:pt x="0" y="0"/>
                </a:lnTo>
                <a:close/>
              </a:path>
            </a:pathLst>
          </a:custGeom>
          <a:blipFill>
            <a:blip r:embed="rId6"/>
            <a:stretch>
              <a:fillRect/>
            </a:stretch>
          </a:blipFill>
        </p:spPr>
      </p:sp>
      <p:sp>
        <p:nvSpPr>
          <p:cNvPr id="6" name="TextBox 6"/>
          <p:cNvSpPr txBox="1"/>
          <p:nvPr/>
        </p:nvSpPr>
        <p:spPr>
          <a:xfrm>
            <a:off x="2280357" y="942213"/>
            <a:ext cx="14096092" cy="1681481"/>
          </a:xfrm>
          <a:prstGeom prst="rect">
            <a:avLst/>
          </a:prstGeom>
        </p:spPr>
        <p:txBody>
          <a:bodyPr lIns="0" tIns="0" rIns="0" bIns="0" rtlCol="0" anchor="t">
            <a:spAutoFit/>
          </a:bodyPr>
          <a:lstStyle/>
          <a:p>
            <a:pPr algn="ctr">
              <a:lnSpc>
                <a:spcPts val="12319"/>
              </a:lnSpc>
              <a:spcBef>
                <a:spcPct val="0"/>
              </a:spcBef>
            </a:pPr>
            <a:r>
              <a:rPr lang="en-US" sz="8799" spc="211">
                <a:solidFill>
                  <a:srgbClr val="000000"/>
                </a:solidFill>
                <a:latin typeface="Ballpoint"/>
                <a:ea typeface="Ballpoint"/>
                <a:cs typeface="Ballpoint"/>
                <a:sym typeface="Ballpoint"/>
              </a:rPr>
              <a:t>Building a personal brand</a:t>
            </a:r>
          </a:p>
        </p:txBody>
      </p:sp>
      <p:sp>
        <p:nvSpPr>
          <p:cNvPr id="7" name="TextBox 7"/>
          <p:cNvSpPr txBox="1"/>
          <p:nvPr/>
        </p:nvSpPr>
        <p:spPr>
          <a:xfrm rot="14183">
            <a:off x="2980016" y="4831943"/>
            <a:ext cx="6816681" cy="3732398"/>
          </a:xfrm>
          <a:prstGeom prst="rect">
            <a:avLst/>
          </a:prstGeom>
        </p:spPr>
        <p:txBody>
          <a:bodyPr lIns="0" tIns="0" rIns="0" bIns="0" rtlCol="0" anchor="t">
            <a:spAutoFit/>
          </a:bodyPr>
          <a:lstStyle/>
          <a:p>
            <a:pPr algn="l">
              <a:lnSpc>
                <a:spcPts val="3704"/>
              </a:lnSpc>
            </a:pPr>
            <a:r>
              <a:rPr lang="en-US" sz="2827">
                <a:solidFill>
                  <a:srgbClr val="000000"/>
                </a:solidFill>
                <a:latin typeface="Dekko"/>
                <a:ea typeface="Dekko"/>
                <a:cs typeface="Dekko"/>
                <a:sym typeface="Dekko"/>
              </a:rPr>
              <a:t>   * What are your core values?</a:t>
            </a:r>
          </a:p>
          <a:p>
            <a:pPr algn="l">
              <a:lnSpc>
                <a:spcPts val="3704"/>
              </a:lnSpc>
            </a:pPr>
            <a:r>
              <a:rPr lang="en-US" sz="2827">
                <a:solidFill>
                  <a:srgbClr val="000000"/>
                </a:solidFill>
                <a:latin typeface="Dekko"/>
                <a:ea typeface="Dekko"/>
                <a:cs typeface="Dekko"/>
                <a:sym typeface="Dekko"/>
              </a:rPr>
              <a:t>   * What are your strengths and unique skills?                      (Think beyond your job description)</a:t>
            </a:r>
          </a:p>
          <a:p>
            <a:pPr algn="l">
              <a:lnSpc>
                <a:spcPts val="3704"/>
              </a:lnSpc>
            </a:pPr>
            <a:r>
              <a:rPr lang="en-US" sz="2827">
                <a:solidFill>
                  <a:srgbClr val="000000"/>
                </a:solidFill>
                <a:latin typeface="Dekko"/>
                <a:ea typeface="Dekko"/>
                <a:cs typeface="Dekko"/>
                <a:sym typeface="Dekko"/>
              </a:rPr>
              <a:t>   * What are you passionate about?</a:t>
            </a:r>
          </a:p>
          <a:p>
            <a:pPr algn="l">
              <a:lnSpc>
                <a:spcPts val="3704"/>
              </a:lnSpc>
            </a:pPr>
            <a:r>
              <a:rPr lang="en-US" sz="2827">
                <a:solidFill>
                  <a:srgbClr val="000000"/>
                </a:solidFill>
                <a:latin typeface="Dekko"/>
                <a:ea typeface="Dekko"/>
                <a:cs typeface="Dekko"/>
                <a:sym typeface="Dekko"/>
              </a:rPr>
              <a:t>   * What kind of problems do you love to solve?</a:t>
            </a:r>
          </a:p>
          <a:p>
            <a:pPr algn="l">
              <a:lnSpc>
                <a:spcPts val="3704"/>
              </a:lnSpc>
            </a:pPr>
            <a:r>
              <a:rPr lang="en-US" sz="2827">
                <a:solidFill>
                  <a:srgbClr val="000000"/>
                </a:solidFill>
                <a:latin typeface="Dekko"/>
                <a:ea typeface="Dekko"/>
                <a:cs typeface="Dekko"/>
                <a:sym typeface="Dekko"/>
              </a:rPr>
              <a:t>   * What do you want to be known for?</a:t>
            </a:r>
          </a:p>
          <a:p>
            <a:pPr algn="l">
              <a:lnSpc>
                <a:spcPts val="3704"/>
              </a:lnSpc>
            </a:pPr>
            <a:r>
              <a:rPr lang="en-US" sz="2827">
                <a:solidFill>
                  <a:srgbClr val="000000"/>
                </a:solidFill>
                <a:latin typeface="Dekko"/>
                <a:ea typeface="Dekko"/>
                <a:cs typeface="Dekko"/>
                <a:sym typeface="Dekko"/>
              </a:rPr>
              <a:t>   * Who is your ideal audience/who do you want to influence?</a:t>
            </a:r>
          </a:p>
        </p:txBody>
      </p:sp>
      <p:sp>
        <p:nvSpPr>
          <p:cNvPr id="8" name="TextBox 8"/>
          <p:cNvSpPr txBox="1"/>
          <p:nvPr/>
        </p:nvSpPr>
        <p:spPr>
          <a:xfrm>
            <a:off x="2814465" y="3320261"/>
            <a:ext cx="6892638" cy="1008381"/>
          </a:xfrm>
          <a:prstGeom prst="rect">
            <a:avLst/>
          </a:prstGeom>
        </p:spPr>
        <p:txBody>
          <a:bodyPr lIns="0" tIns="0" rIns="0" bIns="0" rtlCol="0" anchor="t">
            <a:spAutoFit/>
          </a:bodyPr>
          <a:lstStyle/>
          <a:p>
            <a:pPr algn="l">
              <a:lnSpc>
                <a:spcPts val="7419"/>
              </a:lnSpc>
            </a:pPr>
            <a:r>
              <a:rPr lang="en-US" sz="5299" spc="127">
                <a:solidFill>
                  <a:srgbClr val="000000"/>
                </a:solidFill>
                <a:latin typeface="Ballpoint"/>
                <a:ea typeface="Ballpoint"/>
                <a:cs typeface="Ballpoint"/>
                <a:sym typeface="Ballpoint"/>
              </a:rPr>
              <a:t> Your Unique Value Proposition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361244" y="4170388"/>
            <a:ext cx="6791870" cy="4524297"/>
          </a:xfrm>
          <a:custGeom>
            <a:avLst/>
            <a:gdLst/>
            <a:ahLst/>
            <a:cxnLst/>
            <a:rect l="l" t="t" r="r" b="b"/>
            <a:pathLst>
              <a:path w="6791870" h="4524297">
                <a:moveTo>
                  <a:pt x="0" y="0"/>
                </a:moveTo>
                <a:lnTo>
                  <a:pt x="6791870" y="0"/>
                </a:lnTo>
                <a:lnTo>
                  <a:pt x="6791870" y="4524297"/>
                </a:lnTo>
                <a:lnTo>
                  <a:pt x="0" y="4524297"/>
                </a:lnTo>
                <a:lnTo>
                  <a:pt x="0" y="0"/>
                </a:lnTo>
                <a:close/>
              </a:path>
            </a:pathLst>
          </a:custGeom>
          <a:blipFill>
            <a:blip r:embed="rId6"/>
            <a:stretch>
              <a:fillRect/>
            </a:stretch>
          </a:blipFill>
        </p:spPr>
      </p:sp>
      <p:sp>
        <p:nvSpPr>
          <p:cNvPr id="6" name="TextBox 6"/>
          <p:cNvSpPr txBox="1"/>
          <p:nvPr/>
        </p:nvSpPr>
        <p:spPr>
          <a:xfrm>
            <a:off x="2280357" y="942213"/>
            <a:ext cx="14096092" cy="1681481"/>
          </a:xfrm>
          <a:prstGeom prst="rect">
            <a:avLst/>
          </a:prstGeom>
        </p:spPr>
        <p:txBody>
          <a:bodyPr lIns="0" tIns="0" rIns="0" bIns="0" rtlCol="0" anchor="t">
            <a:spAutoFit/>
          </a:bodyPr>
          <a:lstStyle/>
          <a:p>
            <a:pPr algn="ctr">
              <a:lnSpc>
                <a:spcPts val="12319"/>
              </a:lnSpc>
              <a:spcBef>
                <a:spcPct val="0"/>
              </a:spcBef>
            </a:pPr>
            <a:r>
              <a:rPr lang="en-US" sz="8799" spc="211">
                <a:solidFill>
                  <a:srgbClr val="000000"/>
                </a:solidFill>
                <a:latin typeface="Ballpoint"/>
                <a:ea typeface="Ballpoint"/>
                <a:cs typeface="Ballpoint"/>
                <a:sym typeface="Ballpoint"/>
              </a:rPr>
              <a:t>Building a personal brand</a:t>
            </a:r>
          </a:p>
        </p:txBody>
      </p:sp>
      <p:sp>
        <p:nvSpPr>
          <p:cNvPr id="7" name="TextBox 7"/>
          <p:cNvSpPr txBox="1"/>
          <p:nvPr/>
        </p:nvSpPr>
        <p:spPr>
          <a:xfrm rot="14183">
            <a:off x="2837295" y="4364448"/>
            <a:ext cx="6816681" cy="5132573"/>
          </a:xfrm>
          <a:prstGeom prst="rect">
            <a:avLst/>
          </a:prstGeom>
        </p:spPr>
        <p:txBody>
          <a:bodyPr lIns="0" tIns="0" rIns="0" bIns="0" rtlCol="0" anchor="t">
            <a:spAutoFit/>
          </a:bodyPr>
          <a:lstStyle/>
          <a:p>
            <a:pPr algn="l">
              <a:lnSpc>
                <a:spcPts val="3704"/>
              </a:lnSpc>
            </a:pPr>
            <a:r>
              <a:rPr lang="en-US" sz="2827">
                <a:solidFill>
                  <a:srgbClr val="000000"/>
                </a:solidFill>
                <a:latin typeface="Dekko"/>
                <a:ea typeface="Dekko"/>
                <a:cs typeface="Dekko"/>
                <a:sym typeface="Dekko"/>
              </a:rPr>
              <a:t>* LinkedIn (Non-Negotiable):</a:t>
            </a:r>
          </a:p>
          <a:p>
            <a:pPr algn="l">
              <a:lnSpc>
                <a:spcPts val="3704"/>
              </a:lnSpc>
            </a:pPr>
            <a:r>
              <a:rPr lang="en-US" sz="2827">
                <a:solidFill>
                  <a:srgbClr val="000000"/>
                </a:solidFill>
                <a:latin typeface="Dekko"/>
                <a:ea typeface="Dekko"/>
                <a:cs typeface="Dekko"/>
                <a:sym typeface="Dekko"/>
              </a:rPr>
              <a:t>     * Professional photo &amp; compelling headline.</a:t>
            </a:r>
          </a:p>
          <a:p>
            <a:pPr algn="l">
              <a:lnSpc>
                <a:spcPts val="3704"/>
              </a:lnSpc>
            </a:pPr>
            <a:r>
              <a:rPr lang="en-US" sz="2827">
                <a:solidFill>
                  <a:srgbClr val="000000"/>
                </a:solidFill>
                <a:latin typeface="Dekko"/>
                <a:ea typeface="Dekko"/>
                <a:cs typeface="Dekko"/>
                <a:sym typeface="Dekko"/>
              </a:rPr>
              <a:t>     * Detailed experience, skills, and endorsements.</a:t>
            </a:r>
          </a:p>
          <a:p>
            <a:pPr algn="l">
              <a:lnSpc>
                <a:spcPts val="3704"/>
              </a:lnSpc>
            </a:pPr>
            <a:r>
              <a:rPr lang="en-US" sz="2827">
                <a:solidFill>
                  <a:srgbClr val="000000"/>
                </a:solidFill>
                <a:latin typeface="Dekko"/>
                <a:ea typeface="Dekko"/>
                <a:cs typeface="Dekko"/>
                <a:sym typeface="Dekko"/>
              </a:rPr>
              <a:t>     * Actively engage: share content, comment thoughtfully.</a:t>
            </a:r>
          </a:p>
          <a:p>
            <a:pPr algn="l">
              <a:lnSpc>
                <a:spcPts val="3704"/>
              </a:lnSpc>
            </a:pPr>
            <a:r>
              <a:rPr lang="en-US" sz="2827">
                <a:solidFill>
                  <a:srgbClr val="000000"/>
                </a:solidFill>
                <a:latin typeface="Dekko"/>
                <a:ea typeface="Dekko"/>
                <a:cs typeface="Dekko"/>
                <a:sym typeface="Dekko"/>
              </a:rPr>
              <a:t>     * Publish articles/posts related to your expertise.</a:t>
            </a:r>
          </a:p>
          <a:p>
            <a:pPr algn="l">
              <a:lnSpc>
                <a:spcPts val="3704"/>
              </a:lnSpc>
            </a:pPr>
            <a:r>
              <a:rPr lang="en-US" sz="2827">
                <a:solidFill>
                  <a:srgbClr val="000000"/>
                </a:solidFill>
                <a:latin typeface="Dekko"/>
                <a:ea typeface="Dekko"/>
                <a:cs typeface="Dekko"/>
                <a:sym typeface="Dekko"/>
              </a:rPr>
              <a:t>   * Other Social Media (Strategically):  Consistency across platforms.</a:t>
            </a:r>
          </a:p>
          <a:p>
            <a:pPr algn="l">
              <a:lnSpc>
                <a:spcPts val="3704"/>
              </a:lnSpc>
            </a:pPr>
            <a:endParaRPr lang="en-US" sz="2827">
              <a:solidFill>
                <a:srgbClr val="000000"/>
              </a:solidFill>
              <a:latin typeface="Dekko"/>
              <a:ea typeface="Dekko"/>
              <a:cs typeface="Dekko"/>
              <a:sym typeface="Dekko"/>
            </a:endParaRPr>
          </a:p>
        </p:txBody>
      </p:sp>
      <p:sp>
        <p:nvSpPr>
          <p:cNvPr id="8" name="TextBox 8"/>
          <p:cNvSpPr txBox="1"/>
          <p:nvPr/>
        </p:nvSpPr>
        <p:spPr>
          <a:xfrm>
            <a:off x="2822884" y="3192881"/>
            <a:ext cx="7557656" cy="765175"/>
          </a:xfrm>
          <a:prstGeom prst="rect">
            <a:avLst/>
          </a:prstGeom>
        </p:spPr>
        <p:txBody>
          <a:bodyPr lIns="0" tIns="0" rIns="0" bIns="0" rtlCol="0" anchor="t">
            <a:spAutoFit/>
          </a:bodyPr>
          <a:lstStyle/>
          <a:p>
            <a:pPr algn="l">
              <a:lnSpc>
                <a:spcPts val="5599"/>
              </a:lnSpc>
            </a:pPr>
            <a:r>
              <a:rPr lang="en-US" sz="3999" spc="95">
                <a:solidFill>
                  <a:srgbClr val="000000"/>
                </a:solidFill>
                <a:latin typeface="Ballpoint"/>
                <a:ea typeface="Ballpoint"/>
                <a:cs typeface="Ballpoint"/>
                <a:sym typeface="Ballpoint"/>
              </a:rPr>
              <a:t>Build Your Online Presence (Digital Shopfront)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361244" y="4170388"/>
            <a:ext cx="6791870" cy="4524297"/>
          </a:xfrm>
          <a:custGeom>
            <a:avLst/>
            <a:gdLst/>
            <a:ahLst/>
            <a:cxnLst/>
            <a:rect l="l" t="t" r="r" b="b"/>
            <a:pathLst>
              <a:path w="6791870" h="4524297">
                <a:moveTo>
                  <a:pt x="0" y="0"/>
                </a:moveTo>
                <a:lnTo>
                  <a:pt x="6791870" y="0"/>
                </a:lnTo>
                <a:lnTo>
                  <a:pt x="6791870" y="4524297"/>
                </a:lnTo>
                <a:lnTo>
                  <a:pt x="0" y="4524297"/>
                </a:lnTo>
                <a:lnTo>
                  <a:pt x="0" y="0"/>
                </a:lnTo>
                <a:close/>
              </a:path>
            </a:pathLst>
          </a:custGeom>
          <a:blipFill>
            <a:blip r:embed="rId6"/>
            <a:stretch>
              <a:fillRect/>
            </a:stretch>
          </a:blipFill>
        </p:spPr>
      </p:sp>
      <p:sp>
        <p:nvSpPr>
          <p:cNvPr id="6" name="TextBox 6"/>
          <p:cNvSpPr txBox="1"/>
          <p:nvPr/>
        </p:nvSpPr>
        <p:spPr>
          <a:xfrm>
            <a:off x="2280357" y="942213"/>
            <a:ext cx="14096092" cy="1681481"/>
          </a:xfrm>
          <a:prstGeom prst="rect">
            <a:avLst/>
          </a:prstGeom>
        </p:spPr>
        <p:txBody>
          <a:bodyPr lIns="0" tIns="0" rIns="0" bIns="0" rtlCol="0" anchor="t">
            <a:spAutoFit/>
          </a:bodyPr>
          <a:lstStyle/>
          <a:p>
            <a:pPr algn="ctr">
              <a:lnSpc>
                <a:spcPts val="12319"/>
              </a:lnSpc>
              <a:spcBef>
                <a:spcPct val="0"/>
              </a:spcBef>
            </a:pPr>
            <a:r>
              <a:rPr lang="en-US" sz="8799" spc="211">
                <a:solidFill>
                  <a:srgbClr val="000000"/>
                </a:solidFill>
                <a:latin typeface="Ballpoint"/>
                <a:ea typeface="Ballpoint"/>
                <a:cs typeface="Ballpoint"/>
                <a:sym typeface="Ballpoint"/>
              </a:rPr>
              <a:t>Building a personal brand</a:t>
            </a:r>
          </a:p>
        </p:txBody>
      </p:sp>
      <p:sp>
        <p:nvSpPr>
          <p:cNvPr id="7" name="TextBox 7"/>
          <p:cNvSpPr txBox="1"/>
          <p:nvPr/>
        </p:nvSpPr>
        <p:spPr>
          <a:xfrm rot="14183">
            <a:off x="2839018" y="4373977"/>
            <a:ext cx="6816681" cy="4278117"/>
          </a:xfrm>
          <a:prstGeom prst="rect">
            <a:avLst/>
          </a:prstGeom>
        </p:spPr>
        <p:txBody>
          <a:bodyPr lIns="0" tIns="0" rIns="0" bIns="0" rtlCol="0" anchor="t">
            <a:spAutoFit/>
          </a:bodyPr>
          <a:lstStyle/>
          <a:p>
            <a:pPr algn="l">
              <a:lnSpc>
                <a:spcPts val="3442"/>
              </a:lnSpc>
            </a:pPr>
            <a:r>
              <a:rPr lang="en-US" sz="2627">
                <a:solidFill>
                  <a:srgbClr val="000000"/>
                </a:solidFill>
                <a:latin typeface="Dekko"/>
                <a:ea typeface="Dekko"/>
                <a:cs typeface="Dekko"/>
                <a:sym typeface="Dekko"/>
              </a:rPr>
              <a:t>* Regular Review: Is your brand still aligned with your values &amp; goals?</a:t>
            </a:r>
          </a:p>
          <a:p>
            <a:pPr algn="l">
              <a:lnSpc>
                <a:spcPts val="3442"/>
              </a:lnSpc>
            </a:pPr>
            <a:r>
              <a:rPr lang="en-US" sz="2627">
                <a:solidFill>
                  <a:srgbClr val="000000"/>
                </a:solidFill>
                <a:latin typeface="Dekko"/>
                <a:ea typeface="Dekko"/>
                <a:cs typeface="Dekko"/>
                <a:sym typeface="Dekko"/>
              </a:rPr>
              <a:t>   * Feedback: Ask for constructive criticism (from trusted colleagues, mentors).</a:t>
            </a:r>
          </a:p>
          <a:p>
            <a:pPr algn="l">
              <a:lnSpc>
                <a:spcPts val="3442"/>
              </a:lnSpc>
            </a:pPr>
            <a:r>
              <a:rPr lang="en-US" sz="2627">
                <a:solidFill>
                  <a:srgbClr val="000000"/>
                </a:solidFill>
                <a:latin typeface="Dekko"/>
                <a:ea typeface="Dekko"/>
                <a:cs typeface="Dekko"/>
                <a:sym typeface="Dekko"/>
              </a:rPr>
              <a:t>   * Adapt &amp; Grow: Your brand should evolve as you do.</a:t>
            </a:r>
          </a:p>
          <a:p>
            <a:pPr algn="l">
              <a:lnSpc>
                <a:spcPts val="3442"/>
              </a:lnSpc>
            </a:pPr>
            <a:r>
              <a:rPr lang="en-US" sz="2627">
                <a:solidFill>
                  <a:srgbClr val="000000"/>
                </a:solidFill>
                <a:latin typeface="Dekko"/>
                <a:ea typeface="Dekko"/>
                <a:cs typeface="Dekko"/>
                <a:sym typeface="Dekko"/>
              </a:rPr>
              <a:t>   * Professional Development: Continuously learn new skills, gain certifications.</a:t>
            </a:r>
          </a:p>
          <a:p>
            <a:pPr algn="l">
              <a:lnSpc>
                <a:spcPts val="3442"/>
              </a:lnSpc>
            </a:pPr>
            <a:r>
              <a:rPr lang="en-US" sz="2627">
                <a:solidFill>
                  <a:srgbClr val="000000"/>
                </a:solidFill>
                <a:latin typeface="Dekko"/>
                <a:ea typeface="Dekko"/>
                <a:cs typeface="Dekko"/>
                <a:sym typeface="Dekko"/>
              </a:rPr>
              <a:t>   * Manage Your Reputation: Address negative feedback professionally.</a:t>
            </a:r>
          </a:p>
        </p:txBody>
      </p:sp>
      <p:sp>
        <p:nvSpPr>
          <p:cNvPr id="8" name="TextBox 8"/>
          <p:cNvSpPr txBox="1"/>
          <p:nvPr/>
        </p:nvSpPr>
        <p:spPr>
          <a:xfrm>
            <a:off x="2822884" y="3192881"/>
            <a:ext cx="7557656" cy="765175"/>
          </a:xfrm>
          <a:prstGeom prst="rect">
            <a:avLst/>
          </a:prstGeom>
        </p:spPr>
        <p:txBody>
          <a:bodyPr lIns="0" tIns="0" rIns="0" bIns="0" rtlCol="0" anchor="t">
            <a:spAutoFit/>
          </a:bodyPr>
          <a:lstStyle/>
          <a:p>
            <a:pPr algn="l">
              <a:lnSpc>
                <a:spcPts val="5599"/>
              </a:lnSpc>
            </a:pPr>
            <a:r>
              <a:rPr lang="en-US" sz="3999" spc="95">
                <a:solidFill>
                  <a:srgbClr val="000000"/>
                </a:solidFill>
                <a:latin typeface="Ballpoint"/>
                <a:ea typeface="Ballpoint"/>
                <a:cs typeface="Ballpoint"/>
                <a:sym typeface="Ballpoint"/>
              </a:rPr>
              <a:t>Maintain &amp; Evolve Your Brand (Ongoing)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38" t="-8061" r="-4128" b="-18872"/>
            </a:stretch>
          </a:blipFill>
        </p:spPr>
      </p:sp>
      <p:sp>
        <p:nvSpPr>
          <p:cNvPr id="3" name="Freeform 3"/>
          <p:cNvSpPr/>
          <p:nvPr/>
        </p:nvSpPr>
        <p:spPr>
          <a:xfrm>
            <a:off x="0" y="-1305260"/>
            <a:ext cx="17936297" cy="13276188"/>
          </a:xfrm>
          <a:custGeom>
            <a:avLst/>
            <a:gdLst/>
            <a:ahLst/>
            <a:cxnLst/>
            <a:rect l="l" t="t" r="r" b="b"/>
            <a:pathLst>
              <a:path w="17936297" h="13276188">
                <a:moveTo>
                  <a:pt x="0" y="0"/>
                </a:moveTo>
                <a:lnTo>
                  <a:pt x="17936297" y="0"/>
                </a:lnTo>
                <a:lnTo>
                  <a:pt x="17936297" y="13276188"/>
                </a:lnTo>
                <a:lnTo>
                  <a:pt x="0" y="13276188"/>
                </a:lnTo>
                <a:lnTo>
                  <a:pt x="0" y="0"/>
                </a:lnTo>
                <a:close/>
              </a:path>
            </a:pathLst>
          </a:custGeom>
          <a:blipFill>
            <a:blip r:embed="rId3"/>
            <a:stretch>
              <a:fillRect/>
            </a:stretch>
          </a:blipFill>
        </p:spPr>
      </p:sp>
      <p:sp>
        <p:nvSpPr>
          <p:cNvPr id="4" name="Freeform 4"/>
          <p:cNvSpPr/>
          <p:nvPr/>
        </p:nvSpPr>
        <p:spPr>
          <a:xfrm rot="408396">
            <a:off x="7291010" y="2731333"/>
            <a:ext cx="4209004" cy="550997"/>
          </a:xfrm>
          <a:custGeom>
            <a:avLst/>
            <a:gdLst/>
            <a:ahLst/>
            <a:cxnLst/>
            <a:rect l="l" t="t" r="r" b="b"/>
            <a:pathLst>
              <a:path w="4209004" h="550997">
                <a:moveTo>
                  <a:pt x="0" y="0"/>
                </a:moveTo>
                <a:lnTo>
                  <a:pt x="4209004" y="0"/>
                </a:lnTo>
                <a:lnTo>
                  <a:pt x="4209004" y="550997"/>
                </a:lnTo>
                <a:lnTo>
                  <a:pt x="0" y="5509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0380540" y="3958056"/>
            <a:ext cx="6662147" cy="4996610"/>
          </a:xfrm>
          <a:custGeom>
            <a:avLst/>
            <a:gdLst/>
            <a:ahLst/>
            <a:cxnLst/>
            <a:rect l="l" t="t" r="r" b="b"/>
            <a:pathLst>
              <a:path w="6662147" h="4996610">
                <a:moveTo>
                  <a:pt x="0" y="0"/>
                </a:moveTo>
                <a:lnTo>
                  <a:pt x="6662147" y="0"/>
                </a:lnTo>
                <a:lnTo>
                  <a:pt x="6662147" y="4996611"/>
                </a:lnTo>
                <a:lnTo>
                  <a:pt x="0" y="4996611"/>
                </a:lnTo>
                <a:lnTo>
                  <a:pt x="0" y="0"/>
                </a:lnTo>
                <a:close/>
              </a:path>
            </a:pathLst>
          </a:custGeom>
          <a:blipFill>
            <a:blip r:embed="rId6"/>
            <a:stretch>
              <a:fillRect/>
            </a:stretch>
          </a:blipFill>
        </p:spPr>
      </p:sp>
      <p:sp>
        <p:nvSpPr>
          <p:cNvPr id="6" name="TextBox 6"/>
          <p:cNvSpPr txBox="1"/>
          <p:nvPr/>
        </p:nvSpPr>
        <p:spPr>
          <a:xfrm>
            <a:off x="2471152" y="951738"/>
            <a:ext cx="14096092" cy="1638934"/>
          </a:xfrm>
          <a:prstGeom prst="rect">
            <a:avLst/>
          </a:prstGeom>
        </p:spPr>
        <p:txBody>
          <a:bodyPr lIns="0" tIns="0" rIns="0" bIns="0" rtlCol="0" anchor="t">
            <a:spAutoFit/>
          </a:bodyPr>
          <a:lstStyle/>
          <a:p>
            <a:pPr algn="ctr">
              <a:lnSpc>
                <a:spcPts val="12040"/>
              </a:lnSpc>
              <a:spcBef>
                <a:spcPct val="0"/>
              </a:spcBef>
            </a:pPr>
            <a:r>
              <a:rPr lang="en-US" sz="8600" spc="206">
                <a:solidFill>
                  <a:srgbClr val="000000"/>
                </a:solidFill>
                <a:latin typeface="Ballpoint"/>
                <a:ea typeface="Ballpoint"/>
                <a:cs typeface="Ballpoint"/>
                <a:sym typeface="Ballpoint"/>
              </a:rPr>
              <a:t>Working Hard AND Smart for Visibility</a:t>
            </a:r>
          </a:p>
        </p:txBody>
      </p:sp>
      <p:sp>
        <p:nvSpPr>
          <p:cNvPr id="7" name="TextBox 7"/>
          <p:cNvSpPr txBox="1"/>
          <p:nvPr/>
        </p:nvSpPr>
        <p:spPr>
          <a:xfrm rot="14183">
            <a:off x="2837375" y="4383499"/>
            <a:ext cx="6816681" cy="5055230"/>
          </a:xfrm>
          <a:prstGeom prst="rect">
            <a:avLst/>
          </a:prstGeom>
        </p:spPr>
        <p:txBody>
          <a:bodyPr lIns="0" tIns="0" rIns="0" bIns="0" rtlCol="0" anchor="t">
            <a:spAutoFit/>
          </a:bodyPr>
          <a:lstStyle/>
          <a:p>
            <a:pPr algn="l">
              <a:lnSpc>
                <a:spcPts val="2918"/>
              </a:lnSpc>
            </a:pPr>
            <a:r>
              <a:rPr lang="en-US" sz="2227">
                <a:solidFill>
                  <a:srgbClr val="000000"/>
                </a:solidFill>
                <a:latin typeface="Dekko"/>
                <a:ea typeface="Dekko"/>
                <a:cs typeface="Dekko"/>
                <a:sym typeface="Dekko"/>
              </a:rPr>
              <a:t>* Prioritize High-Impact Tasks: Focus on projects that align with your goals and company objectives.</a:t>
            </a:r>
          </a:p>
          <a:p>
            <a:pPr algn="l">
              <a:lnSpc>
                <a:spcPts val="2918"/>
              </a:lnSpc>
            </a:pPr>
            <a:r>
              <a:rPr lang="en-US" sz="2227">
                <a:solidFill>
                  <a:srgbClr val="000000"/>
                </a:solidFill>
                <a:latin typeface="Dekko"/>
                <a:ea typeface="Dekko"/>
                <a:cs typeface="Dekko"/>
                <a:sym typeface="Dekko"/>
              </a:rPr>
              <a:t>   * Document Your Accomplishments: Keep a record of your successes with quantifiable results.</a:t>
            </a:r>
          </a:p>
          <a:p>
            <a:pPr algn="l">
              <a:lnSpc>
                <a:spcPts val="2918"/>
              </a:lnSpc>
            </a:pPr>
            <a:r>
              <a:rPr lang="en-US" sz="2227">
                <a:solidFill>
                  <a:srgbClr val="000000"/>
                </a:solidFill>
                <a:latin typeface="Dekko"/>
                <a:ea typeface="Dekko"/>
                <a:cs typeface="Dekko"/>
                <a:sym typeface="Dekko"/>
              </a:rPr>
              <a:t>   * Seek Feedback Regularly: Proactively ask for input on your performance and areas for improvement.</a:t>
            </a:r>
          </a:p>
          <a:p>
            <a:pPr algn="l">
              <a:lnSpc>
                <a:spcPts val="2918"/>
              </a:lnSpc>
            </a:pPr>
            <a:r>
              <a:rPr lang="en-US" sz="2227">
                <a:solidFill>
                  <a:srgbClr val="000000"/>
                </a:solidFill>
                <a:latin typeface="Dekko"/>
                <a:ea typeface="Dekko"/>
                <a:cs typeface="Dekko"/>
                <a:sym typeface="Dekko"/>
              </a:rPr>
              <a:t>   * Volunteer for Stretch Assignments: Take on challenging projects that allow you to showcase your skills.</a:t>
            </a:r>
          </a:p>
          <a:p>
            <a:pPr algn="l">
              <a:lnSpc>
                <a:spcPts val="2918"/>
              </a:lnSpc>
            </a:pPr>
            <a:r>
              <a:rPr lang="en-US" sz="2227">
                <a:solidFill>
                  <a:srgbClr val="000000"/>
                </a:solidFill>
                <a:latin typeface="Dekko"/>
                <a:ea typeface="Dekko"/>
                <a:cs typeface="Dekko"/>
                <a:sym typeface="Dekko"/>
              </a:rPr>
              <a:t>   * Communicate Effectively: Clearly articulate your contributions and their impact.</a:t>
            </a:r>
          </a:p>
          <a:p>
            <a:pPr algn="l">
              <a:lnSpc>
                <a:spcPts val="2918"/>
              </a:lnSpc>
            </a:pPr>
            <a:r>
              <a:rPr lang="en-US" sz="2227">
                <a:solidFill>
                  <a:srgbClr val="000000"/>
                </a:solidFill>
                <a:latin typeface="Dekko"/>
                <a:ea typeface="Dekko"/>
                <a:cs typeface="Dekko"/>
                <a:sym typeface="Dekko"/>
              </a:rPr>
              <a:t>   * Build Relationships with Key Stakeholders: Network internally with managers, leaders, and colleagues.</a:t>
            </a:r>
          </a:p>
          <a:p>
            <a:pPr algn="l">
              <a:lnSpc>
                <a:spcPts val="2918"/>
              </a:lnSpc>
            </a:pPr>
            <a:r>
              <a:rPr lang="en-US" sz="2227">
                <a:solidFill>
                  <a:srgbClr val="000000"/>
                </a:solidFill>
                <a:latin typeface="Dekko"/>
                <a:ea typeface="Dekko"/>
                <a:cs typeface="Dekko"/>
                <a:sym typeface="Dekko"/>
              </a:rPr>
              <a:t>   * Find a Mentor/Sponsor: Seek guidance from someone who can advocate for you.</a:t>
            </a:r>
          </a:p>
        </p:txBody>
      </p:sp>
      <p:sp>
        <p:nvSpPr>
          <p:cNvPr id="8" name="TextBox 8"/>
          <p:cNvSpPr txBox="1"/>
          <p:nvPr/>
        </p:nvSpPr>
        <p:spPr>
          <a:xfrm>
            <a:off x="2822884" y="3192881"/>
            <a:ext cx="7557656" cy="765175"/>
          </a:xfrm>
          <a:prstGeom prst="rect">
            <a:avLst/>
          </a:prstGeom>
        </p:spPr>
        <p:txBody>
          <a:bodyPr lIns="0" tIns="0" rIns="0" bIns="0" rtlCol="0" anchor="t">
            <a:spAutoFit/>
          </a:bodyPr>
          <a:lstStyle/>
          <a:p>
            <a:pPr algn="l">
              <a:lnSpc>
                <a:spcPts val="5599"/>
              </a:lnSpc>
            </a:pPr>
            <a:r>
              <a:rPr lang="en-US" sz="3999" spc="95">
                <a:solidFill>
                  <a:srgbClr val="000000"/>
                </a:solidFill>
                <a:latin typeface="Ballpoint"/>
                <a:ea typeface="Ballpoint"/>
                <a:cs typeface="Ballpoint"/>
                <a:sym typeface="Ballpoint"/>
              </a:rPr>
              <a:t>Strategies for Efficient Effort &amp; Recognition</a:t>
            </a:r>
          </a:p>
        </p:txBody>
      </p:sp>
      <p:sp>
        <p:nvSpPr>
          <p:cNvPr id="9" name="Freeform 9"/>
          <p:cNvSpPr/>
          <p:nvPr/>
        </p:nvSpPr>
        <p:spPr>
          <a:xfrm>
            <a:off x="13921426" y="2800679"/>
            <a:ext cx="2876255" cy="2871532"/>
          </a:xfrm>
          <a:custGeom>
            <a:avLst/>
            <a:gdLst/>
            <a:ahLst/>
            <a:cxnLst/>
            <a:rect l="l" t="t" r="r" b="b"/>
            <a:pathLst>
              <a:path w="2876255" h="2871532">
                <a:moveTo>
                  <a:pt x="0" y="0"/>
                </a:moveTo>
                <a:lnTo>
                  <a:pt x="2876254" y="0"/>
                </a:lnTo>
                <a:lnTo>
                  <a:pt x="2876254" y="2871531"/>
                </a:lnTo>
                <a:lnTo>
                  <a:pt x="0" y="2871531"/>
                </a:lnTo>
                <a:lnTo>
                  <a:pt x="0" y="0"/>
                </a:lnTo>
                <a:close/>
              </a:path>
            </a:pathLst>
          </a:custGeom>
          <a:blipFill>
            <a:blip r:embed="rId7"/>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843</Words>
  <Application>Microsoft Office PowerPoint</Application>
  <PresentationFormat>Custom</PresentationFormat>
  <Paragraphs>80</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 Day Without Sun Text Bold</vt:lpstr>
      <vt:lpstr>Dekko</vt:lpstr>
      <vt:lpstr>Ballpoint</vt:lpstr>
      <vt:lpstr>Itim</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Yellow Scrapbook Brainstorm Presentation</dc:title>
  <dc:creator>Kiunga Caroline (BTB1VCG)</dc:creator>
  <cp:lastModifiedBy>Caroline Kiunga</cp:lastModifiedBy>
  <cp:revision>2</cp:revision>
  <dcterms:created xsi:type="dcterms:W3CDTF">2006-08-16T00:00:00Z</dcterms:created>
  <dcterms:modified xsi:type="dcterms:W3CDTF">2025-06-10T14:22:29Z</dcterms:modified>
  <dc:identifier>DAGp9Wzf_MU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ecd8ab5-5795-469a-8c51-9f21ba29bce6_Enabled">
    <vt:lpwstr>true</vt:lpwstr>
  </property>
  <property fmtid="{D5CDD505-2E9C-101B-9397-08002B2CF9AE}" pid="3" name="MSIP_Label_becd8ab5-5795-469a-8c51-9f21ba29bce6_SetDate">
    <vt:lpwstr>2025-06-10T14:21:56Z</vt:lpwstr>
  </property>
  <property fmtid="{D5CDD505-2E9C-101B-9397-08002B2CF9AE}" pid="4" name="MSIP_Label_becd8ab5-5795-469a-8c51-9f21ba29bce6_Method">
    <vt:lpwstr>Standard</vt:lpwstr>
  </property>
  <property fmtid="{D5CDD505-2E9C-101B-9397-08002B2CF9AE}" pid="5" name="MSIP_Label_becd8ab5-5795-469a-8c51-9f21ba29bce6_Name">
    <vt:lpwstr>GENERAL</vt:lpwstr>
  </property>
  <property fmtid="{D5CDD505-2E9C-101B-9397-08002B2CF9AE}" pid="6" name="MSIP_Label_becd8ab5-5795-469a-8c51-9f21ba29bce6_SiteId">
    <vt:lpwstr>e7520e4d-d5a0-488d-9e9f-949faae7dce8</vt:lpwstr>
  </property>
  <property fmtid="{D5CDD505-2E9C-101B-9397-08002B2CF9AE}" pid="7" name="MSIP_Label_becd8ab5-5795-469a-8c51-9f21ba29bce6_ActionId">
    <vt:lpwstr>43c41fa2-66e0-46a9-ae1d-b315f20a3e49</vt:lpwstr>
  </property>
  <property fmtid="{D5CDD505-2E9C-101B-9397-08002B2CF9AE}" pid="8" name="MSIP_Label_becd8ab5-5795-469a-8c51-9f21ba29bce6_ContentBits">
    <vt:lpwstr>0</vt:lpwstr>
  </property>
</Properties>
</file>